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3363" indent="-5211763"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CFF66"/>
    <a:srgbClr val="99FF66"/>
    <a:srgbClr val="EEF0AC"/>
    <a:srgbClr val="C21828"/>
    <a:srgbClr val="660033"/>
    <a:srgbClr val="990033"/>
    <a:srgbClr val="660066"/>
    <a:srgbClr val="80008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6649" autoAdjust="0"/>
  </p:normalViewPr>
  <p:slideViewPr>
    <p:cSldViewPr>
      <p:cViewPr varScale="1">
        <p:scale>
          <a:sx n="17" d="100"/>
          <a:sy n="17" d="100"/>
        </p:scale>
        <p:origin x="1404" y="10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6"/>
            <c:invertIfNegative val="0"/>
            <c:bubble3D val="0"/>
            <c:spPr>
              <a:solidFill>
                <a:srgbClr val="FFFF00"/>
              </a:solidFill>
            </c:spPr>
          </c:dPt>
          <c:dPt>
            <c:idx val="7"/>
            <c:invertIfNegative val="0"/>
            <c:bubble3D val="0"/>
            <c:spPr>
              <a:solidFill>
                <a:srgbClr val="FF0000"/>
              </a:solidFill>
            </c:spPr>
          </c:dPt>
          <c:dPt>
            <c:idx val="8"/>
            <c:invertIfNegative val="0"/>
            <c:bubble3D val="0"/>
            <c:spPr>
              <a:solidFill>
                <a:srgbClr val="800000"/>
              </a:solidFill>
            </c:spPr>
          </c:dPt>
          <c:dPt>
            <c:idx val="9"/>
            <c:invertIfNegative val="0"/>
            <c:bubble3D val="0"/>
            <c:spPr>
              <a:solidFill>
                <a:schemeClr val="accent6">
                  <a:lumMod val="50000"/>
                </a:schemeClr>
              </a:solidFill>
            </c:spPr>
          </c:dPt>
          <c:dPt>
            <c:idx val="10"/>
            <c:invertIfNegative val="0"/>
            <c:bubble3D val="0"/>
            <c:spPr>
              <a:solidFill>
                <a:schemeClr val="accent6"/>
              </a:solidFill>
            </c:spPr>
          </c:dPt>
          <c:dLbls>
            <c:spPr>
              <a:noFill/>
              <a:ln>
                <a:noFill/>
              </a:ln>
              <a:effectLst/>
            </c:spPr>
            <c:txPr>
              <a:bodyPr/>
              <a:lstStyle/>
              <a:p>
                <a:pPr>
                  <a:defRPr sz="1800"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Sheet1!$B$44:$M$44</c:f>
              <c:strCache>
                <c:ptCount val="12"/>
                <c:pt idx="0">
                  <c:v>Jan</c:v>
                </c:pt>
                <c:pt idx="1">
                  <c:v>Peb</c:v>
                </c:pt>
                <c:pt idx="2">
                  <c:v>Maret</c:v>
                </c:pt>
                <c:pt idx="3">
                  <c:v>April</c:v>
                </c:pt>
                <c:pt idx="4">
                  <c:v>Mei</c:v>
                </c:pt>
                <c:pt idx="5">
                  <c:v>Juni</c:v>
                </c:pt>
                <c:pt idx="6">
                  <c:v>Juli</c:v>
                </c:pt>
                <c:pt idx="7">
                  <c:v>Agust</c:v>
                </c:pt>
                <c:pt idx="8">
                  <c:v>Sept</c:v>
                </c:pt>
                <c:pt idx="9">
                  <c:v>Okt</c:v>
                </c:pt>
                <c:pt idx="10">
                  <c:v>Nop</c:v>
                </c:pt>
                <c:pt idx="11">
                  <c:v>Des</c:v>
                </c:pt>
              </c:strCache>
            </c:strRef>
          </c:cat>
          <c:val>
            <c:numRef>
              <c:f>Sheet1!$B$45:$M$45</c:f>
              <c:numCache>
                <c:formatCode>_(* #,##0_);_(* \(#,##0\);_(* "-"??_);_(@_)</c:formatCode>
                <c:ptCount val="12"/>
                <c:pt idx="0">
                  <c:v>167</c:v>
                </c:pt>
                <c:pt idx="1">
                  <c:v>271</c:v>
                </c:pt>
                <c:pt idx="2">
                  <c:v>477</c:v>
                </c:pt>
                <c:pt idx="3">
                  <c:v>509</c:v>
                </c:pt>
                <c:pt idx="4">
                  <c:v>929</c:v>
                </c:pt>
                <c:pt idx="5">
                  <c:v>2889</c:v>
                </c:pt>
                <c:pt idx="6">
                  <c:v>8280</c:v>
                </c:pt>
                <c:pt idx="7">
                  <c:v>81536</c:v>
                </c:pt>
                <c:pt idx="8">
                  <c:v>196661</c:v>
                </c:pt>
                <c:pt idx="9">
                  <c:v>157534</c:v>
                </c:pt>
                <c:pt idx="10">
                  <c:v>58994</c:v>
                </c:pt>
                <c:pt idx="11">
                  <c:v>601</c:v>
                </c:pt>
              </c:numCache>
            </c:numRef>
          </c:val>
        </c:ser>
        <c:dLbls>
          <c:showLegendKey val="0"/>
          <c:showVal val="0"/>
          <c:showCatName val="0"/>
          <c:showSerName val="0"/>
          <c:showPercent val="0"/>
          <c:showBubbleSize val="0"/>
        </c:dLbls>
        <c:gapWidth val="150"/>
        <c:axId val="153505144"/>
        <c:axId val="153505536"/>
      </c:barChart>
      <c:catAx>
        <c:axId val="153505144"/>
        <c:scaling>
          <c:orientation val="minMax"/>
        </c:scaling>
        <c:delete val="0"/>
        <c:axPos val="b"/>
        <c:numFmt formatCode="General" sourceLinked="0"/>
        <c:majorTickMark val="out"/>
        <c:minorTickMark val="none"/>
        <c:tickLblPos val="nextTo"/>
        <c:txPr>
          <a:bodyPr/>
          <a:lstStyle/>
          <a:p>
            <a:pPr>
              <a:defRPr sz="1100" b="1"/>
            </a:pPr>
            <a:endParaRPr lang="id-ID"/>
          </a:p>
        </c:txPr>
        <c:crossAx val="153505536"/>
        <c:crosses val="autoZero"/>
        <c:auto val="1"/>
        <c:lblAlgn val="ctr"/>
        <c:lblOffset val="100"/>
        <c:noMultiLvlLbl val="0"/>
      </c:catAx>
      <c:valAx>
        <c:axId val="153505536"/>
        <c:scaling>
          <c:orientation val="minMax"/>
        </c:scaling>
        <c:delete val="0"/>
        <c:axPos val="l"/>
        <c:majorGridlines/>
        <c:numFmt formatCode="_(* #,##0_);_(* \(#,##0\);_(* &quot;-&quot;??_);_(@_)" sourceLinked="1"/>
        <c:majorTickMark val="out"/>
        <c:minorTickMark val="none"/>
        <c:tickLblPos val="nextTo"/>
        <c:crossAx val="153505144"/>
        <c:crosses val="autoZero"/>
        <c:crossBetween val="between"/>
      </c:valAx>
      <c:spPr>
        <a:ln>
          <a:solidFill>
            <a:schemeClr val="accent3"/>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46E-2"/>
          <c:y val="5.1400554097404488E-2"/>
          <c:w val="0.88337270341207352"/>
          <c:h val="0.75136191309419675"/>
        </c:manualLayout>
      </c:layout>
      <c:barChart>
        <c:barDir val="col"/>
        <c:grouping val="clustered"/>
        <c:varyColors val="0"/>
        <c:ser>
          <c:idx val="0"/>
          <c:order val="0"/>
          <c:spPr>
            <a:solidFill>
              <a:srgbClr val="92D050"/>
            </a:solidFill>
            <a:ln>
              <a:solidFill>
                <a:schemeClr val="accent1"/>
              </a:solidFill>
            </a:ln>
          </c:spPr>
          <c:invertIfNegative val="0"/>
          <c:dPt>
            <c:idx val="1"/>
            <c:invertIfNegative val="0"/>
            <c:bubble3D val="0"/>
            <c:spPr>
              <a:solidFill>
                <a:schemeClr val="accent6"/>
              </a:solidFill>
              <a:ln>
                <a:solidFill>
                  <a:schemeClr val="accent1"/>
                </a:solidFill>
              </a:ln>
            </c:spPr>
          </c:dPt>
          <c:dLbls>
            <c:dLbl>
              <c:idx val="0"/>
              <c:spPr>
                <a:noFill/>
              </c:spPr>
              <c:txPr>
                <a:bodyPr/>
                <a:lstStyle/>
                <a:p>
                  <a:pPr>
                    <a:defRPr b="1"/>
                  </a:pPr>
                  <a:endParaRPr lang="id-ID"/>
                </a:p>
              </c:txPr>
              <c:showLegendKey val="0"/>
              <c:showVal val="1"/>
              <c:showCatName val="0"/>
              <c:showSerName val="0"/>
              <c:showPercent val="0"/>
              <c:showBubbleSize val="0"/>
            </c:dLbl>
            <c:spPr>
              <a:noFill/>
              <a:ln>
                <a:noFill/>
              </a:ln>
              <a:effectLst/>
            </c:spPr>
            <c:txPr>
              <a:bodyPr/>
              <a:lstStyle/>
              <a:p>
                <a:pPr>
                  <a:defRPr b="1"/>
                </a:pPr>
                <a:endParaRPr lang="id-ID"/>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Sheet1!$B$3:$C$4</c:f>
              <c:multiLvlStrCache>
                <c:ptCount val="2"/>
                <c:lvl>
                  <c:pt idx="0">
                    <c:v>2014</c:v>
                  </c:pt>
                  <c:pt idx="1">
                    <c:v>2015 (until October)</c:v>
                  </c:pt>
                </c:lvl>
                <c:lvl>
                  <c:pt idx="0">
                    <c:v>Burned Area (ha)</c:v>
                  </c:pt>
                </c:lvl>
              </c:multiLvlStrCache>
            </c:multiLvlStrRef>
          </c:cat>
          <c:val>
            <c:numRef>
              <c:f>Sheet1!$B$5:$C$5</c:f>
              <c:numCache>
                <c:formatCode>General</c:formatCode>
                <c:ptCount val="2"/>
                <c:pt idx="0">
                  <c:v>304.74200000000002</c:v>
                </c:pt>
                <c:pt idx="1">
                  <c:v>244.36699999999999</c:v>
                </c:pt>
              </c:numCache>
            </c:numRef>
          </c:val>
        </c:ser>
        <c:dLbls>
          <c:showLegendKey val="0"/>
          <c:showVal val="0"/>
          <c:showCatName val="0"/>
          <c:showSerName val="0"/>
          <c:showPercent val="0"/>
          <c:showBubbleSize val="0"/>
        </c:dLbls>
        <c:gapWidth val="150"/>
        <c:axId val="153509456"/>
        <c:axId val="153507888"/>
      </c:barChart>
      <c:catAx>
        <c:axId val="153509456"/>
        <c:scaling>
          <c:orientation val="minMax"/>
        </c:scaling>
        <c:delete val="0"/>
        <c:axPos val="b"/>
        <c:numFmt formatCode="General" sourceLinked="0"/>
        <c:majorTickMark val="out"/>
        <c:minorTickMark val="none"/>
        <c:tickLblPos val="nextTo"/>
        <c:spPr>
          <a:ln>
            <a:noFill/>
          </a:ln>
        </c:spPr>
        <c:txPr>
          <a:bodyPr/>
          <a:lstStyle/>
          <a:p>
            <a:pPr>
              <a:defRPr sz="1200" spc="10" baseline="0"/>
            </a:pPr>
            <a:endParaRPr lang="id-ID"/>
          </a:p>
        </c:txPr>
        <c:crossAx val="153507888"/>
        <c:crosses val="autoZero"/>
        <c:auto val="1"/>
        <c:lblAlgn val="ctr"/>
        <c:lblOffset val="100"/>
        <c:noMultiLvlLbl val="0"/>
      </c:catAx>
      <c:valAx>
        <c:axId val="153507888"/>
        <c:scaling>
          <c:orientation val="minMax"/>
        </c:scaling>
        <c:delete val="0"/>
        <c:axPos val="l"/>
        <c:majorGridlines/>
        <c:numFmt formatCode="General" sourceLinked="1"/>
        <c:majorTickMark val="out"/>
        <c:minorTickMark val="none"/>
        <c:tickLblPos val="nextTo"/>
        <c:crossAx val="153509456"/>
        <c:crosses val="autoZero"/>
        <c:crossBetween val="between"/>
      </c:valAx>
      <c:spPr>
        <a:solidFill>
          <a:srgbClr val="EEF0AC"/>
        </a:solidFill>
        <a:ln>
          <a:solidFill>
            <a:schemeClr val="accent1"/>
          </a:solidFill>
        </a:ln>
      </c:spPr>
    </c:plotArea>
    <c:plotVisOnly val="1"/>
    <c:dispBlanksAs val="gap"/>
    <c:showDLblsOverMax val="0"/>
  </c:chart>
  <c:spPr>
    <a:solidFill>
      <a:srgbClr val="EEF0AC"/>
    </a:solidFill>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1593F1F-875E-4DE2-95BA-7BFC75976515}" type="datetimeFigureOut">
              <a:rPr lang="en-US" smtClean="0"/>
              <a:pPr/>
              <a:t>10/23/2015</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B1A021-DF59-4609-BF81-30DBBA4868A9}" type="slidenum">
              <a:rPr lang="en-US" smtClean="0"/>
              <a:pPr/>
              <a:t>‹#›</a:t>
            </a:fld>
            <a:endParaRPr lang="en-US" dirty="0"/>
          </a:p>
        </p:txBody>
      </p:sp>
    </p:spTree>
    <p:extLst>
      <p:ext uri="{BB962C8B-B14F-4D97-AF65-F5344CB8AC3E}">
        <p14:creationId xmlns:p14="http://schemas.microsoft.com/office/powerpoint/2010/main" val="141703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1A021-DF59-4609-BF81-30DBBA4868A9}" type="slidenum">
              <a:rPr lang="en-US" smtClean="0"/>
              <a:pPr/>
              <a:t>1</a:t>
            </a:fld>
            <a:endParaRPr lang="en-US" dirty="0"/>
          </a:p>
        </p:txBody>
      </p:sp>
    </p:spTree>
    <p:extLst>
      <p:ext uri="{BB962C8B-B14F-4D97-AF65-F5344CB8AC3E}">
        <p14:creationId xmlns:p14="http://schemas.microsoft.com/office/powerpoint/2010/main" val="12291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BD94DD-D29D-4135-9447-D48FBCF76EEE}" type="datetimeFigureOut">
              <a:rPr lang="en-US"/>
              <a:pPr>
                <a:defRPr/>
              </a:pPr>
              <a:t>10/23/2015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629DEE-5F20-4ABE-BD9E-35331CAE2C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5E619-81D7-4A6A-88C8-BB05D9010763}" type="datetimeFigureOut">
              <a:rPr lang="en-US"/>
              <a:pPr>
                <a:defRPr/>
              </a:pPr>
              <a:t>10/23/2015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BF0988-FC8D-4ABF-A3FB-715D62FDB1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2E8F1-46FC-4007-B8E1-1653D7C2B596}" type="datetimeFigureOut">
              <a:rPr lang="en-US"/>
              <a:pPr>
                <a:defRPr/>
              </a:pPr>
              <a:t>10/23/2015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3EBDF9-7B78-45EF-B790-443628D1C3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7EC583-395E-464E-96D6-7FA115551F5A}" type="datetimeFigureOut">
              <a:rPr lang="en-US"/>
              <a:pPr>
                <a:defRPr/>
              </a:pPr>
              <a:t>10/23/2015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6C9B86E-B48C-46AB-94B7-27317E77EF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C1C2F4-D376-4484-8ABA-E30F481BD6F0}" type="datetimeFigureOut">
              <a:rPr lang="en-US"/>
              <a:pPr>
                <a:defRPr/>
              </a:pPr>
              <a:t>10/23/2015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E5942C-6E6F-442B-9F11-861B196A50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5F852E-BEDC-476A-B20D-32F5D4A56830}" type="datetimeFigureOut">
              <a:rPr lang="en-US"/>
              <a:pPr>
                <a:defRPr/>
              </a:pPr>
              <a:t>10/23/2015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29CB22D-9CAE-4A07-839C-896DF3E7DE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6F955A-ED34-40CF-9FD5-4B45775468A7}" type="datetimeFigureOut">
              <a:rPr lang="en-US"/>
              <a:pPr>
                <a:defRPr/>
              </a:pPr>
              <a:t>10/23/2015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B4C82F-65D2-44CB-82BE-0DF3C5BD54F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A30A82-B611-4117-B85E-655B74116808}" type="datetimeFigureOut">
              <a:rPr lang="en-US"/>
              <a:pPr>
                <a:defRPr/>
              </a:pPr>
              <a:t>10/23/2015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DB073B8-EA56-48E9-8BFD-AADFC7FD59B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239FC7-5A78-4063-BABD-E6F4C516B8BA}" type="datetimeFigureOut">
              <a:rPr lang="en-US"/>
              <a:pPr>
                <a:defRPr/>
              </a:pPr>
              <a:t>10/23/2015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A8F1AAF-718C-4399-B5A9-08EE6F6D35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BC482C-8670-432C-A212-2A3F15140CAB}" type="datetimeFigureOut">
              <a:rPr lang="en-US"/>
              <a:pPr>
                <a:defRPr/>
              </a:pPr>
              <a:t>10/23/2015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5431DE9-59E2-4726-8D39-AB90C6CAE0F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dirty="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3ED08-C775-41EA-92D3-C5D829D52A39}" type="datetimeFigureOut">
              <a:rPr lang="en-US"/>
              <a:pPr>
                <a:defRPr/>
              </a:pPr>
              <a:t>10/23/2015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70BC831-D894-4BAC-B12D-2AA0F073B97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4389120" fontAlgn="auto">
              <a:spcBef>
                <a:spcPts val="0"/>
              </a:spcBef>
              <a:spcAft>
                <a:spcPts val="0"/>
              </a:spcAft>
              <a:defRPr sz="5800">
                <a:solidFill>
                  <a:schemeClr val="tx1">
                    <a:tint val="75000"/>
                  </a:schemeClr>
                </a:solidFill>
                <a:latin typeface="+mn-lt"/>
              </a:defRPr>
            </a:lvl1pPr>
          </a:lstStyle>
          <a:p>
            <a:pPr>
              <a:defRPr/>
            </a:pPr>
            <a:fld id="{434B8D3E-734F-42E7-969F-78902A3D8FFF}" type="datetimeFigureOut">
              <a:rPr lang="en-US"/>
              <a:pPr>
                <a:defRPr/>
              </a:pPr>
              <a:t>10/23/2015</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4389120" fontAlgn="auto">
              <a:spcBef>
                <a:spcPts val="0"/>
              </a:spcBef>
              <a:spcAft>
                <a:spcPts val="0"/>
              </a:spcAft>
              <a:defRPr sz="5800">
                <a:solidFill>
                  <a:schemeClr val="tx1">
                    <a:tint val="75000"/>
                  </a:schemeClr>
                </a:solidFill>
                <a:latin typeface="+mn-lt"/>
              </a:defRPr>
            </a:lvl1pPr>
          </a:lstStyle>
          <a:p>
            <a:pPr>
              <a:defRPr/>
            </a:pPr>
            <a:fld id="{8A8A0D46-3666-477A-A72F-E41BA0CA0D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jpeg"/><Relationship Id="rId18" Type="http://schemas.openxmlformats.org/officeDocument/2006/relationships/image" Target="../media/image13.jpeg"/><Relationship Id="rId3" Type="http://schemas.openxmlformats.org/officeDocument/2006/relationships/hyperlink" Target="http://www.earthexplorer.gov/" TargetMode="External"/><Relationship Id="rId7" Type="http://schemas.openxmlformats.org/officeDocument/2006/relationships/image" Target="../media/image4.gif"/><Relationship Id="rId12" Type="http://schemas.openxmlformats.org/officeDocument/2006/relationships/image" Target="../media/image8.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eg"/><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txBox="1">
            <a:spLocks/>
          </p:cNvSpPr>
          <p:nvPr/>
        </p:nvSpPr>
        <p:spPr bwMode="auto">
          <a:xfrm>
            <a:off x="29413200" y="4049730"/>
            <a:ext cx="14173200" cy="28611763"/>
          </a:xfrm>
          <a:prstGeom prst="rect">
            <a:avLst/>
          </a:prstGeom>
          <a:solidFill>
            <a:schemeClr val="accent3">
              <a:lumMod val="40000"/>
              <a:lumOff val="60000"/>
              <a:alpha val="50000"/>
            </a:schemeClr>
          </a:solidFill>
          <a:ln>
            <a:miter lim="800000"/>
            <a:headEnd/>
            <a:tailEnd/>
          </a:ln>
        </p:spPr>
        <p:txBody>
          <a:bodyPr lIns="438912" tIns="219456" rIns="438912" bIns="219456"/>
          <a:lstStyle/>
          <a:p>
            <a:pPr marL="2238375" indent="-2238375" algn="ctr" defTabSz="4389120" fontAlgn="auto">
              <a:spcBef>
                <a:spcPts val="0"/>
              </a:spcBef>
              <a:spcAft>
                <a:spcPts val="600"/>
              </a:spcAft>
              <a:defRPr/>
            </a:pPr>
            <a:r>
              <a:rPr lang="en-US" sz="2000" b="1" noProof="1" smtClean="0">
                <a:latin typeface="+mj-lt"/>
                <a:cs typeface="Arial" pitchFamily="34" charset="0"/>
              </a:rPr>
              <a:t>Example of an identified burned area comparing conditions</a:t>
            </a:r>
          </a:p>
          <a:p>
            <a:pPr marL="2238375" indent="-2238375" algn="ctr" defTabSz="4389120" fontAlgn="auto">
              <a:spcBef>
                <a:spcPts val="0"/>
              </a:spcBef>
              <a:spcAft>
                <a:spcPts val="600"/>
              </a:spcAft>
              <a:defRPr/>
            </a:pPr>
            <a:r>
              <a:rPr lang="en-US" sz="2000" b="1" noProof="1" smtClean="0">
                <a:latin typeface="+mj-lt"/>
                <a:cs typeface="Arial" pitchFamily="34" charset="0"/>
              </a:rPr>
              <a:t>before and after fires broke out</a:t>
            </a: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endParaRPr lang="en-US" sz="3200" b="1" noProof="1">
              <a:cs typeface="Arial" pitchFamily="34" charset="0"/>
            </a:endParaRPr>
          </a:p>
          <a:p>
            <a:pPr marL="2238375" indent="-2238375" algn="just" defTabSz="4389120" fontAlgn="auto">
              <a:spcBef>
                <a:spcPts val="0"/>
              </a:spcBef>
              <a:spcAft>
                <a:spcPts val="600"/>
              </a:spcAft>
              <a:defRPr/>
            </a:pPr>
            <a:endParaRPr lang="en-US" sz="3200" b="1" noProof="1" smtClean="0">
              <a:cs typeface="Arial" pitchFamily="34" charset="0"/>
            </a:endParaRPr>
          </a:p>
          <a:p>
            <a:pPr marL="2238375" indent="-2238375" algn="just" defTabSz="4389120" fontAlgn="auto">
              <a:spcBef>
                <a:spcPts val="0"/>
              </a:spcBef>
              <a:spcAft>
                <a:spcPts val="600"/>
              </a:spcAft>
              <a:defRPr/>
            </a:pPr>
            <a:r>
              <a:rPr lang="en-US" sz="3200" b="1" noProof="1" smtClean="0">
                <a:cs typeface="Arial" pitchFamily="34" charset="0"/>
              </a:rPr>
              <a:t>Results</a:t>
            </a: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a:p>
            <a:pPr marL="2238375" indent="-2238375" algn="just" defTabSz="4389120" fontAlgn="auto">
              <a:spcBef>
                <a:spcPts val="0"/>
              </a:spcBef>
              <a:spcAft>
                <a:spcPts val="600"/>
              </a:spcAft>
              <a:defRPr/>
            </a:pPr>
            <a:endParaRPr lang="en-US" sz="3200" b="1" noProof="1" smtClean="0">
              <a:latin typeface="+mj-lt"/>
              <a:cs typeface="Arial" pitchFamily="34" charset="0"/>
            </a:endParaRPr>
          </a:p>
          <a:p>
            <a:pPr marL="2238375" indent="-2238375" algn="just" defTabSz="4389120" fontAlgn="auto">
              <a:spcBef>
                <a:spcPts val="0"/>
              </a:spcBef>
              <a:spcAft>
                <a:spcPts val="600"/>
              </a:spcAft>
              <a:defRPr/>
            </a:pPr>
            <a:endParaRPr lang="en-US" sz="3200" b="1" noProof="1">
              <a:latin typeface="+mj-lt"/>
              <a:cs typeface="Arial" pitchFamily="34" charset="0"/>
            </a:endParaRPr>
          </a:p>
        </p:txBody>
      </p:sp>
      <p:sp>
        <p:nvSpPr>
          <p:cNvPr id="4" name="Rectangle 3"/>
          <p:cNvSpPr/>
          <p:nvPr/>
        </p:nvSpPr>
        <p:spPr>
          <a:xfrm>
            <a:off x="14935201" y="325437"/>
            <a:ext cx="28468638" cy="3094513"/>
          </a:xfrm>
          <a:prstGeom prst="rect">
            <a:avLst/>
          </a:prstGeom>
          <a:solidFill>
            <a:srgbClr val="C21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5" name="Title 1"/>
          <p:cNvSpPr txBox="1">
            <a:spLocks/>
          </p:cNvSpPr>
          <p:nvPr/>
        </p:nvSpPr>
        <p:spPr bwMode="auto">
          <a:xfrm>
            <a:off x="15309005" y="578937"/>
            <a:ext cx="27254200" cy="2308324"/>
          </a:xfrm>
          <a:prstGeom prst="rect">
            <a:avLst/>
          </a:prstGeom>
          <a:noFill/>
          <a:ln>
            <a:miter lim="800000"/>
            <a:headEnd/>
            <a:tailEnd/>
          </a:ln>
        </p:spPr>
        <p:txBody>
          <a:bodyPr wrap="square">
            <a:spAutoFit/>
          </a:bodyPr>
          <a:lstStyle/>
          <a:p>
            <a:pPr algn="ctr">
              <a:defRPr/>
            </a:pPr>
            <a:r>
              <a:rPr lang="en-US" sz="7200" b="1" noProof="1" smtClean="0">
                <a:solidFill>
                  <a:schemeClr val="bg1"/>
                </a:solidFill>
                <a:latin typeface="Gravur-Condensed" pitchFamily="2" charset="0"/>
                <a:ea typeface="+mj-ea"/>
                <a:cs typeface="+mj-cs"/>
              </a:rPr>
              <a:t>Measuring Burned Areas with </a:t>
            </a:r>
            <a:r>
              <a:rPr lang="id-ID" sz="7200" b="1" noProof="1" smtClean="0">
                <a:solidFill>
                  <a:schemeClr val="bg1"/>
                </a:solidFill>
                <a:latin typeface="Gravur-Condensed" pitchFamily="2" charset="0"/>
                <a:ea typeface="+mj-ea"/>
                <a:cs typeface="+mj-cs"/>
              </a:rPr>
              <a:t>Landsat Data </a:t>
            </a:r>
            <a:r>
              <a:rPr lang="en-US" sz="7200" b="1" noProof="1" smtClean="0">
                <a:solidFill>
                  <a:schemeClr val="bg1"/>
                </a:solidFill>
                <a:latin typeface="Gravur-Condensed" pitchFamily="2" charset="0"/>
                <a:ea typeface="+mj-ea"/>
                <a:cs typeface="+mj-cs"/>
              </a:rPr>
              <a:t>to Monitor and Evaluate Burned Forest in</a:t>
            </a:r>
            <a:r>
              <a:rPr lang="id-ID" sz="7200" b="1" noProof="1" smtClean="0">
                <a:solidFill>
                  <a:schemeClr val="bg1"/>
                </a:solidFill>
                <a:latin typeface="Gravur-Condensed" pitchFamily="2" charset="0"/>
                <a:ea typeface="+mj-ea"/>
                <a:cs typeface="+mj-cs"/>
              </a:rPr>
              <a:t> S</a:t>
            </a:r>
            <a:r>
              <a:rPr lang="en-US" sz="7200" b="1" noProof="1" smtClean="0">
                <a:solidFill>
                  <a:schemeClr val="bg1"/>
                </a:solidFill>
                <a:latin typeface="Gravur-Condensed" pitchFamily="2" charset="0"/>
                <a:ea typeface="+mj-ea"/>
                <a:cs typeface="+mj-cs"/>
              </a:rPr>
              <a:t>outh</a:t>
            </a:r>
            <a:r>
              <a:rPr lang="id-ID" sz="7200" b="1" noProof="1" smtClean="0">
                <a:solidFill>
                  <a:schemeClr val="bg1"/>
                </a:solidFill>
                <a:latin typeface="Gravur-Condensed" pitchFamily="2" charset="0"/>
                <a:ea typeface="+mj-ea"/>
                <a:cs typeface="+mj-cs"/>
              </a:rPr>
              <a:t> S</a:t>
            </a:r>
            <a:r>
              <a:rPr lang="en-US" sz="7200" b="1" noProof="1" smtClean="0">
                <a:solidFill>
                  <a:schemeClr val="bg1"/>
                </a:solidFill>
                <a:latin typeface="Gravur-Condensed" pitchFamily="2" charset="0"/>
                <a:ea typeface="+mj-ea"/>
                <a:cs typeface="+mj-cs"/>
              </a:rPr>
              <a:t>umatra</a:t>
            </a:r>
            <a:r>
              <a:rPr lang="id-ID" sz="7200" b="1" noProof="1" smtClean="0">
                <a:solidFill>
                  <a:schemeClr val="bg1"/>
                </a:solidFill>
                <a:latin typeface="Gravur-Condensed" pitchFamily="2" charset="0"/>
                <a:ea typeface="+mj-ea"/>
                <a:cs typeface="+mj-cs"/>
              </a:rPr>
              <a:t> 2014 - 2015 </a:t>
            </a:r>
          </a:p>
        </p:txBody>
      </p:sp>
      <p:sp>
        <p:nvSpPr>
          <p:cNvPr id="2053" name="Text Placeholder 56"/>
          <p:cNvSpPr txBox="1">
            <a:spLocks/>
          </p:cNvSpPr>
          <p:nvPr/>
        </p:nvSpPr>
        <p:spPr bwMode="auto">
          <a:xfrm>
            <a:off x="14928851" y="2590602"/>
            <a:ext cx="28352749" cy="914598"/>
          </a:xfrm>
          <a:prstGeom prst="rect">
            <a:avLst/>
          </a:prstGeom>
          <a:noFill/>
          <a:ln w="9525">
            <a:noFill/>
            <a:miter lim="800000"/>
            <a:headEnd/>
            <a:tailEnd/>
          </a:ln>
        </p:spPr>
        <p:txBody>
          <a:bodyPr/>
          <a:lstStyle/>
          <a:p>
            <a:pPr marL="1644650" indent="-1644650" algn="ctr">
              <a:spcBef>
                <a:spcPct val="20000"/>
              </a:spcBef>
            </a:pPr>
            <a:r>
              <a:rPr lang="id-ID" sz="5000" noProof="1" smtClean="0">
                <a:solidFill>
                  <a:schemeClr val="bg1"/>
                </a:solidFill>
                <a:latin typeface="Gravur-Condensed" pitchFamily="2" charset="0"/>
              </a:rPr>
              <a:t>Muara Laut Tarigan, </a:t>
            </a:r>
            <a:r>
              <a:rPr lang="en-US" sz="5000" noProof="1" smtClean="0">
                <a:solidFill>
                  <a:schemeClr val="bg1"/>
                </a:solidFill>
                <a:latin typeface="Gravur-Condensed" pitchFamily="2" charset="0"/>
              </a:rPr>
              <a:t>Berthold Haasler, </a:t>
            </a:r>
            <a:r>
              <a:rPr lang="id-ID" sz="5000" noProof="1" smtClean="0">
                <a:solidFill>
                  <a:schemeClr val="bg1"/>
                </a:solidFill>
                <a:latin typeface="Gravur-Condensed" pitchFamily="2" charset="0"/>
              </a:rPr>
              <a:t>Ahmad Taufik</a:t>
            </a:r>
            <a:r>
              <a:rPr lang="en-US" sz="5000" noProof="1" smtClean="0">
                <a:solidFill>
                  <a:schemeClr val="bg1"/>
                </a:solidFill>
                <a:latin typeface="Gravur-Condensed" pitchFamily="2" charset="0"/>
              </a:rPr>
              <a:t>,</a:t>
            </a:r>
            <a:r>
              <a:rPr lang="id-ID" sz="5000" noProof="1" smtClean="0">
                <a:solidFill>
                  <a:schemeClr val="bg1"/>
                </a:solidFill>
                <a:latin typeface="Gravur-Condensed" pitchFamily="2" charset="0"/>
              </a:rPr>
              <a:t> </a:t>
            </a:r>
            <a:r>
              <a:rPr lang="id-ID" sz="5000" noProof="1">
                <a:solidFill>
                  <a:schemeClr val="bg1"/>
                </a:solidFill>
                <a:latin typeface="Gravur-Condensed" pitchFamily="2" charset="0"/>
              </a:rPr>
              <a:t>Bonaventura </a:t>
            </a:r>
            <a:r>
              <a:rPr lang="id-ID" sz="5000" noProof="1" smtClean="0">
                <a:solidFill>
                  <a:schemeClr val="bg1"/>
                </a:solidFill>
                <a:latin typeface="Gravur-Condensed" pitchFamily="2" charset="0"/>
              </a:rPr>
              <a:t>Firman</a:t>
            </a:r>
            <a:r>
              <a:rPr lang="en-US" sz="5000" noProof="1" smtClean="0">
                <a:solidFill>
                  <a:schemeClr val="bg1"/>
                </a:solidFill>
                <a:latin typeface="Gravur-Condensed" pitchFamily="2" charset="0"/>
              </a:rPr>
              <a:t> and</a:t>
            </a:r>
            <a:r>
              <a:rPr lang="id-ID" sz="5000" noProof="1" smtClean="0">
                <a:solidFill>
                  <a:schemeClr val="bg1"/>
                </a:solidFill>
                <a:latin typeface="Gravur-Condensed" pitchFamily="2" charset="0"/>
              </a:rPr>
              <a:t> Dudy Nugroho</a:t>
            </a:r>
            <a:endParaRPr lang="en-US" sz="5000" noProof="1">
              <a:solidFill>
                <a:schemeClr val="bg1"/>
              </a:solidFill>
              <a:latin typeface="Gravur-Condensed" pitchFamily="2" charset="0"/>
            </a:endParaRPr>
          </a:p>
        </p:txBody>
      </p:sp>
      <p:sp>
        <p:nvSpPr>
          <p:cNvPr id="29" name="Text Placeholder 2"/>
          <p:cNvSpPr txBox="1">
            <a:spLocks/>
          </p:cNvSpPr>
          <p:nvPr/>
        </p:nvSpPr>
        <p:spPr bwMode="auto">
          <a:xfrm>
            <a:off x="457200" y="4049729"/>
            <a:ext cx="13990638" cy="26482976"/>
          </a:xfrm>
          <a:prstGeom prst="rect">
            <a:avLst/>
          </a:prstGeom>
          <a:solidFill>
            <a:schemeClr val="accent6">
              <a:lumMod val="40000"/>
              <a:lumOff val="60000"/>
              <a:alpha val="50000"/>
            </a:schemeClr>
          </a:solidFill>
          <a:ln>
            <a:solidFill>
              <a:srgbClr val="92D050"/>
            </a:solidFill>
            <a:miter lim="800000"/>
            <a:headEnd/>
            <a:tailEnd/>
          </a:ln>
        </p:spPr>
        <p:txBody>
          <a:bodyPr lIns="438912" tIns="219456" rIns="438912" bIns="219456"/>
          <a:lstStyle/>
          <a:p>
            <a:pPr algn="ctr" defTabSz="4389120" fontAlgn="auto">
              <a:spcBef>
                <a:spcPts val="0"/>
              </a:spcBef>
              <a:spcAft>
                <a:spcPts val="600"/>
              </a:spcAft>
              <a:defRPr/>
            </a:pPr>
            <a:r>
              <a:rPr lang="en-US" sz="3200" b="1" noProof="1" smtClean="0">
                <a:latin typeface="+mj-lt"/>
              </a:rPr>
              <a:t>A</a:t>
            </a:r>
            <a:r>
              <a:rPr lang="id-ID" sz="3200" b="1" noProof="1" smtClean="0">
                <a:latin typeface="+mj-lt"/>
              </a:rPr>
              <a:t>bstra</a:t>
            </a:r>
            <a:r>
              <a:rPr lang="en-US" sz="3200" b="1" noProof="1" smtClean="0">
                <a:latin typeface="+mj-lt"/>
              </a:rPr>
              <a:t>ct</a:t>
            </a:r>
            <a:r>
              <a:rPr lang="id-ID" sz="3200" b="1" noProof="1" smtClean="0">
                <a:latin typeface="+mj-lt"/>
              </a:rPr>
              <a:t> </a:t>
            </a:r>
          </a:p>
          <a:p>
            <a:pPr algn="just" defTabSz="4389120" fontAlgn="auto">
              <a:spcBef>
                <a:spcPts val="0"/>
              </a:spcBef>
              <a:spcAft>
                <a:spcPts val="600"/>
              </a:spcAft>
              <a:defRPr/>
            </a:pPr>
            <a:r>
              <a:rPr lang="en-US" sz="3200" noProof="1" smtClean="0">
                <a:latin typeface="+mj-lt"/>
                <a:cs typeface="Arial" pitchFamily="34" charset="0"/>
              </a:rPr>
              <a:t>Forest and land fires are natural disasters that often occur during the dry season in </a:t>
            </a:r>
            <a:r>
              <a:rPr lang="id-ID" sz="3200" noProof="1" smtClean="0">
                <a:latin typeface="+mj-lt"/>
                <a:cs typeface="Arial" pitchFamily="34" charset="0"/>
              </a:rPr>
              <a:t>Sumatra</a:t>
            </a:r>
            <a:r>
              <a:rPr lang="en-US" sz="3200" noProof="1" smtClean="0">
                <a:latin typeface="+mj-lt"/>
                <a:cs typeface="Arial" pitchFamily="34" charset="0"/>
              </a:rPr>
              <a:t>. These fires are a huge threat to forests and their biodiversity, as well as to Indonesia’s efforts in reducing global warming</a:t>
            </a:r>
            <a:r>
              <a:rPr lang="id-ID" sz="3200" noProof="1" smtClean="0">
                <a:latin typeface="+mj-lt"/>
                <a:cs typeface="Arial" pitchFamily="34" charset="0"/>
              </a:rPr>
              <a:t>. </a:t>
            </a:r>
            <a:r>
              <a:rPr lang="en-US" sz="3200" noProof="1" smtClean="0">
                <a:latin typeface="+mj-lt"/>
                <a:cs typeface="Arial" pitchFamily="34" charset="0"/>
              </a:rPr>
              <a:t>These forest and land fire disasters have an impact on various sectors and are exacerbated by the El Niño effect. This poster will discuss post-disaster documentation processes to map burned areas for use in disaster mitigation planning. Remote sensing applications use free Landsat data and methods developed by LAPAN through manual interpretation. Landsat mosaics to determine burned areas are dominated by SWIR-1, Near Infra-Red (NIR) and Red composite bands. Delineation of burned areas was carried out by validating hotspot data with confidence values above 60% and field checks to test data accuracy. Data from 2014 shows a total burned area of 265,688 ha with 86% in peat ecosystems. While DTA analyses up to September 2015 show 69,515 ha with 90% in peat ecosystems. Locations burned in both 2014 and 2015 amounted to 7,708 ha. This information is important as input for disaster mitigation management by the Government.</a:t>
            </a:r>
          </a:p>
          <a:p>
            <a:pPr algn="just" defTabSz="4389120" fontAlgn="auto">
              <a:spcBef>
                <a:spcPts val="0"/>
              </a:spcBef>
              <a:spcAft>
                <a:spcPts val="1800"/>
              </a:spcAft>
              <a:buSzPct val="150000"/>
              <a:defRPr/>
            </a:pPr>
            <a:endParaRPr lang="en-US" sz="3200" b="1" noProof="1" smtClean="0">
              <a:latin typeface="+mj-lt"/>
            </a:endParaRPr>
          </a:p>
          <a:p>
            <a:pPr algn="just" defTabSz="4389120" fontAlgn="auto">
              <a:spcBef>
                <a:spcPts val="0"/>
              </a:spcBef>
              <a:spcAft>
                <a:spcPts val="1800"/>
              </a:spcAft>
              <a:buSzPct val="150000"/>
              <a:defRPr/>
            </a:pPr>
            <a:r>
              <a:rPr lang="en-US" sz="3200" b="1" noProof="1" smtClean="0">
                <a:latin typeface="+mj-lt"/>
              </a:rPr>
              <a:t>Background</a:t>
            </a:r>
          </a:p>
          <a:p>
            <a:pPr algn="just" defTabSz="4389120" fontAlgn="auto">
              <a:spcBef>
                <a:spcPts val="0"/>
              </a:spcBef>
              <a:spcAft>
                <a:spcPts val="1800"/>
              </a:spcAft>
              <a:buSzPct val="150000"/>
              <a:defRPr/>
            </a:pPr>
            <a:r>
              <a:rPr lang="en-US" sz="3200" noProof="1" smtClean="0">
                <a:latin typeface="+mj-lt"/>
              </a:rPr>
              <a:t>South Sumatra is one of a number of provinces with a history of fires   coinciding with El Niño weather anomalies that have occurred over the last few years. Fires have broken out in El Niño years in the South Sumatra region in 1997, 2002, 2006 2009, 2012, 2014 and 2015.</a:t>
            </a:r>
            <a:endParaRPr lang="en-US" sz="3200" noProof="1">
              <a:latin typeface="+mj-lt"/>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3200" b="1" noProof="1" smtClean="0">
              <a:latin typeface="Gravur-Condensed" pitchFamily="2" charset="0"/>
            </a:endParaRPr>
          </a:p>
          <a:p>
            <a:pPr algn="just" defTabSz="4389120" fontAlgn="auto">
              <a:spcBef>
                <a:spcPts val="0"/>
              </a:spcBef>
              <a:spcAft>
                <a:spcPts val="1800"/>
              </a:spcAft>
              <a:buSzPct val="150000"/>
              <a:defRPr/>
            </a:pPr>
            <a:endParaRPr lang="id-ID"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5400" b="1" noProof="1" smtClean="0">
              <a:latin typeface="Gravur-Condensed" pitchFamily="2" charset="0"/>
            </a:endParaRPr>
          </a:p>
          <a:p>
            <a:pPr algn="just" defTabSz="4389120" fontAlgn="auto">
              <a:spcBef>
                <a:spcPts val="0"/>
              </a:spcBef>
              <a:spcAft>
                <a:spcPts val="1800"/>
              </a:spcAft>
              <a:buSzPct val="150000"/>
              <a:defRPr/>
            </a:pPr>
            <a:endParaRPr lang="en-US" sz="4400" b="1" noProof="1" smtClean="0">
              <a:latin typeface="Gravur-Condensed" pitchFamily="2" charset="0"/>
            </a:endParaRPr>
          </a:p>
          <a:p>
            <a:pPr algn="just" defTabSz="4389120" fontAlgn="auto">
              <a:spcBef>
                <a:spcPts val="0"/>
              </a:spcBef>
              <a:spcAft>
                <a:spcPts val="1800"/>
              </a:spcAft>
              <a:buSzPct val="150000"/>
              <a:defRPr/>
            </a:pPr>
            <a:endParaRPr lang="en-US" sz="3200" b="1" noProof="1" smtClean="0">
              <a:latin typeface="Gravur-Condensed" pitchFamily="2" charset="0"/>
            </a:endParaRPr>
          </a:p>
          <a:p>
            <a:pPr algn="just" defTabSz="4389120" fontAlgn="auto">
              <a:spcBef>
                <a:spcPts val="0"/>
              </a:spcBef>
              <a:spcAft>
                <a:spcPts val="1800"/>
              </a:spcAft>
              <a:buSzPct val="150000"/>
              <a:defRPr/>
            </a:pPr>
            <a:r>
              <a:rPr lang="en-US" sz="3200" b="1" noProof="1" smtClean="0">
                <a:latin typeface="Gravur-Condensed" pitchFamily="2" charset="0"/>
              </a:rPr>
              <a:t>Hotspots and Trends by Season for 1997 - 2015</a:t>
            </a: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1800"/>
              </a:spcAft>
              <a:buSzPct val="150000"/>
              <a:defRPr/>
            </a:pPr>
            <a:endParaRPr lang="en-US" sz="5400" b="1" noProof="1">
              <a:latin typeface="Gravur-Condensed" pitchFamily="2"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id-ID" sz="3600" noProof="1">
                <a:latin typeface="Gravur-Condensed" pitchFamily="2" charset="0"/>
                <a:cs typeface="Arial" pitchFamily="34" charset="0"/>
              </a:rPr>
              <a:t> </a:t>
            </a: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en-US" sz="3600" noProof="1">
                <a:latin typeface="Gravur-Condensed" pitchFamily="2" charset="0"/>
                <a:cs typeface="Arial" pitchFamily="34" charset="0"/>
              </a:rPr>
              <a:t>  </a:t>
            </a:r>
          </a:p>
        </p:txBody>
      </p:sp>
      <p:sp>
        <p:nvSpPr>
          <p:cNvPr id="2065" name="Text Placeholder 2"/>
          <p:cNvSpPr txBox="1">
            <a:spLocks/>
          </p:cNvSpPr>
          <p:nvPr/>
        </p:nvSpPr>
        <p:spPr bwMode="auto">
          <a:xfrm>
            <a:off x="14706600" y="4049730"/>
            <a:ext cx="14462920" cy="28591944"/>
          </a:xfrm>
          <a:prstGeom prst="rect">
            <a:avLst/>
          </a:prstGeom>
          <a:solidFill>
            <a:srgbClr val="EEF0AC">
              <a:alpha val="49803"/>
            </a:srgbClr>
          </a:solidFill>
          <a:ln w="9525">
            <a:noFill/>
            <a:miter lim="800000"/>
            <a:headEnd/>
            <a:tailEnd/>
          </a:ln>
        </p:spPr>
        <p:txBody>
          <a:bodyPr lIns="438912" tIns="219456" rIns="438912" bIns="219456"/>
          <a:lstStyle/>
          <a:p>
            <a:pPr algn="just" defTabSz="4389120" fontAlgn="auto">
              <a:spcBef>
                <a:spcPts val="0"/>
              </a:spcBef>
              <a:spcAft>
                <a:spcPts val="1800"/>
              </a:spcAft>
              <a:buSzPct val="150000"/>
              <a:defRPr/>
            </a:pPr>
            <a:r>
              <a:rPr lang="en-US" sz="3200" b="1" noProof="1" smtClean="0">
                <a:latin typeface="+mj-lt"/>
              </a:rPr>
              <a:t>Objective</a:t>
            </a:r>
            <a:endParaRPr lang="id-ID" sz="3200" b="1" noProof="1">
              <a:latin typeface="+mj-lt"/>
            </a:endParaRPr>
          </a:p>
          <a:p>
            <a:pPr algn="just" defTabSz="4389120" fontAlgn="auto">
              <a:spcBef>
                <a:spcPts val="0"/>
              </a:spcBef>
              <a:spcAft>
                <a:spcPts val="1800"/>
              </a:spcAft>
              <a:buSzPct val="150000"/>
              <a:defRPr/>
            </a:pPr>
            <a:r>
              <a:rPr lang="en-US" sz="3200" noProof="1" smtClean="0">
                <a:latin typeface="+mj-lt"/>
              </a:rPr>
              <a:t>The need for rapid and accurate data is frequently constrained by limited availability of data and infrastructure and by time constraints. The Mapping of burned areas is aimed at generating accurate information on burned areas for use by stakeholders, particularly regional Governments, in need of such information, so it may support Forest Fire Prevention Planning and Monitoring in their regions.</a:t>
            </a:r>
            <a:endParaRPr lang="id-ID" sz="3200" noProof="1">
              <a:latin typeface="+mj-lt"/>
            </a:endParaRPr>
          </a:p>
          <a:p>
            <a:pPr algn="just" defTabSz="4389120" fontAlgn="auto">
              <a:spcBef>
                <a:spcPts val="0"/>
              </a:spcBef>
              <a:spcAft>
                <a:spcPts val="600"/>
              </a:spcAft>
              <a:defRPr/>
            </a:pPr>
            <a:r>
              <a:rPr lang="en-US" sz="3200" b="1" noProof="1" smtClean="0">
                <a:latin typeface="+mj-lt"/>
              </a:rPr>
              <a:t>Methods</a:t>
            </a:r>
          </a:p>
          <a:p>
            <a:pPr algn="just" defTabSz="4389120" fontAlgn="auto">
              <a:spcBef>
                <a:spcPts val="0"/>
              </a:spcBef>
              <a:spcAft>
                <a:spcPts val="600"/>
              </a:spcAft>
              <a:defRPr/>
            </a:pPr>
            <a:r>
              <a:rPr lang="en-US" sz="3200" noProof="1" smtClean="0">
                <a:latin typeface="+mj-lt"/>
              </a:rPr>
              <a:t>Creation of information on burned areas used on screen digitation with free-to-use Landsat 8 OLI TIRS base data available at </a:t>
            </a:r>
            <a:r>
              <a:rPr lang="en-US" sz="3200" i="1" u="sng" noProof="1" smtClean="0">
                <a:latin typeface="+mj-lt"/>
                <a:hlinkClick r:id="rId3"/>
              </a:rPr>
              <a:t>www.earthexplorer.gov</a:t>
            </a:r>
            <a:r>
              <a:rPr lang="en-US" sz="3200" noProof="1" smtClean="0">
                <a:latin typeface="+mj-lt"/>
              </a:rPr>
              <a:t>.</a:t>
            </a:r>
          </a:p>
          <a:p>
            <a:pPr algn="just" defTabSz="4389120" fontAlgn="auto">
              <a:spcBef>
                <a:spcPts val="0"/>
              </a:spcBef>
              <a:spcAft>
                <a:spcPts val="600"/>
              </a:spcAft>
              <a:defRPr/>
            </a:pPr>
            <a:endParaRPr lang="en-US" sz="3200" noProof="1">
              <a:latin typeface="+mj-lt"/>
            </a:endParaRPr>
          </a:p>
          <a:p>
            <a:pPr algn="just" defTabSz="4389120" fontAlgn="auto">
              <a:spcBef>
                <a:spcPts val="0"/>
              </a:spcBef>
              <a:spcAft>
                <a:spcPts val="600"/>
              </a:spcAft>
              <a:defRPr/>
            </a:pPr>
            <a:r>
              <a:rPr lang="en-US" sz="3200" noProof="1" smtClean="0">
                <a:latin typeface="+mj-lt"/>
              </a:rPr>
              <a:t>The Landsat 8 imagery, processed using remote sensing, when processed further produces channels from certain band compositions, which are then used to extract information on burned areas, so the final result is shapefile data on the area of burned areas.</a:t>
            </a:r>
          </a:p>
          <a:p>
            <a:pPr algn="just" defTabSz="4389120" fontAlgn="auto">
              <a:spcBef>
                <a:spcPts val="0"/>
              </a:spcBef>
              <a:spcAft>
                <a:spcPts val="600"/>
              </a:spcAft>
              <a:defRPr/>
            </a:pPr>
            <a:endParaRPr lang="en-US" sz="3200" noProof="1">
              <a:latin typeface="+mj-lt"/>
            </a:endParaRPr>
          </a:p>
          <a:p>
            <a:pPr algn="just" defTabSz="4389120" fontAlgn="auto">
              <a:spcBef>
                <a:spcPts val="0"/>
              </a:spcBef>
              <a:spcAft>
                <a:spcPts val="600"/>
              </a:spcAft>
              <a:defRPr/>
            </a:pPr>
            <a:endParaRPr lang="en-US" sz="3200" noProof="1" smtClean="0">
              <a:latin typeface="+mj-lt"/>
            </a:endParaRPr>
          </a:p>
          <a:p>
            <a:pPr algn="just" defTabSz="4389120" fontAlgn="auto">
              <a:spcBef>
                <a:spcPts val="0"/>
              </a:spcBef>
              <a:spcAft>
                <a:spcPts val="600"/>
              </a:spcAft>
              <a:defRPr/>
            </a:pPr>
            <a:endParaRPr lang="en-US" sz="3200" i="1" u="sng" noProof="1">
              <a:latin typeface="+mj-lt"/>
            </a:endParaRPr>
          </a:p>
          <a:p>
            <a:pPr algn="just" defTabSz="4389120" fontAlgn="auto">
              <a:spcBef>
                <a:spcPts val="0"/>
              </a:spcBef>
              <a:spcAft>
                <a:spcPts val="600"/>
              </a:spcAft>
              <a:defRPr/>
            </a:pPr>
            <a:endParaRPr lang="en-US" sz="3200" i="1" u="sng" noProof="1" smtClean="0">
              <a:latin typeface="+mj-lt"/>
            </a:endParaRPr>
          </a:p>
          <a:p>
            <a:pPr algn="just" defTabSz="4389120" fontAlgn="auto">
              <a:spcBef>
                <a:spcPts val="0"/>
              </a:spcBef>
              <a:spcAft>
                <a:spcPts val="600"/>
              </a:spcAft>
              <a:defRPr/>
            </a:pPr>
            <a:endParaRPr lang="en-US" sz="3200" i="1" u="sng" noProof="1" smtClean="0">
              <a:latin typeface="+mj-lt"/>
            </a:endParaRPr>
          </a:p>
          <a:p>
            <a:pPr algn="just" defTabSz="4389120" fontAlgn="auto">
              <a:spcBef>
                <a:spcPts val="0"/>
              </a:spcBef>
              <a:spcAft>
                <a:spcPts val="600"/>
              </a:spcAft>
              <a:defRPr/>
            </a:pPr>
            <a:endParaRPr lang="en-US" sz="4800" noProof="1">
              <a:latin typeface="+mj-lt"/>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a:p>
            <a:pPr algn="just" defTabSz="4389120" fontAlgn="auto">
              <a:spcBef>
                <a:spcPts val="0"/>
              </a:spcBef>
              <a:spcAft>
                <a:spcPts val="600"/>
              </a:spcAft>
              <a:defRPr/>
            </a:pPr>
            <a:endParaRPr lang="en-US" sz="4800" b="1" noProof="1" smtClean="0">
              <a:latin typeface="Gravur-Condensed" pitchFamily="2" charset="0"/>
            </a:endParaRPr>
          </a:p>
          <a:p>
            <a:pPr algn="just" defTabSz="4389120" fontAlgn="auto">
              <a:spcBef>
                <a:spcPts val="0"/>
              </a:spcBef>
              <a:spcAft>
                <a:spcPts val="600"/>
              </a:spcAft>
              <a:defRPr/>
            </a:pPr>
            <a:endParaRPr lang="en-US" sz="4800" b="1" noProof="1">
              <a:latin typeface="Gravur-Condensed" pitchFamily="2" charset="0"/>
            </a:endParaRPr>
          </a:p>
        </p:txBody>
      </p:sp>
      <p:sp>
        <p:nvSpPr>
          <p:cNvPr id="2079" name="Text Placeholder 55"/>
          <p:cNvSpPr txBox="1">
            <a:spLocks/>
          </p:cNvSpPr>
          <p:nvPr/>
        </p:nvSpPr>
        <p:spPr bwMode="auto">
          <a:xfrm>
            <a:off x="457200" y="30846750"/>
            <a:ext cx="13990638" cy="1723549"/>
          </a:xfrm>
          <a:prstGeom prst="rect">
            <a:avLst/>
          </a:prstGeom>
          <a:solidFill>
            <a:srgbClr val="92D050"/>
          </a:solidFill>
          <a:ln w="9525">
            <a:noFill/>
            <a:miter lim="800000"/>
            <a:headEnd/>
            <a:tailEnd/>
          </a:ln>
        </p:spPr>
        <p:txBody>
          <a:bodyPr wrap="square">
            <a:spAutoFit/>
          </a:bodyPr>
          <a:lstStyle/>
          <a:p>
            <a:pPr marL="1644650" indent="-1644650"/>
            <a:r>
              <a:rPr lang="en-US" sz="2800" b="1" noProof="1" smtClean="0">
                <a:latin typeface="+mn-lt"/>
              </a:rPr>
              <a:t>SOUTH SUMATRA PROVINCIAL FORESTRY OFFICE </a:t>
            </a:r>
          </a:p>
          <a:p>
            <a:pPr marL="1644650" indent="-1644650"/>
            <a:r>
              <a:rPr lang="en-US" sz="2800" b="1" noProof="1" smtClean="0">
                <a:latin typeface="+mn-lt"/>
              </a:rPr>
              <a:t>FOREST AND LAND FIRE MANAGEMENT TECHNICAL IMPLEMENTATION UNIT (UPTD PKHL)</a:t>
            </a:r>
            <a:endParaRPr lang="en-US" sz="2800" b="1" noProof="1">
              <a:latin typeface="+mn-lt"/>
            </a:endParaRPr>
          </a:p>
          <a:p>
            <a:pPr marL="1644650" indent="-1644650">
              <a:lnSpc>
                <a:spcPts val="3000"/>
              </a:lnSpc>
            </a:pPr>
            <a:r>
              <a:rPr lang="en-US" sz="2000" b="1" noProof="1">
                <a:latin typeface="+mn-lt"/>
              </a:rPr>
              <a:t>Jl. Jenderal Sudirman KM 3,5 No. 2837 PO BOX </a:t>
            </a:r>
            <a:r>
              <a:rPr lang="en-US" sz="2000" b="1" noProof="1" smtClean="0">
                <a:latin typeface="+mn-lt"/>
              </a:rPr>
              <a:t>1229, Palembang, South Sumatra</a:t>
            </a:r>
            <a:endParaRPr lang="en-US" sz="2000" b="1" noProof="1">
              <a:latin typeface="+mn-lt"/>
            </a:endParaRPr>
          </a:p>
          <a:p>
            <a:pPr marL="1644650" indent="-1644650">
              <a:lnSpc>
                <a:spcPts val="3000"/>
              </a:lnSpc>
            </a:pPr>
            <a:r>
              <a:rPr lang="en-US" sz="2000" b="1" noProof="1" smtClean="0">
                <a:latin typeface="+mn-lt"/>
              </a:rPr>
              <a:t>Tel./Fax: +62 711 355 600</a:t>
            </a:r>
            <a:endParaRPr lang="en-US" sz="2000" b="1" noProof="1">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88" y="912022"/>
            <a:ext cx="3229573" cy="1921341"/>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86192" y="818382"/>
            <a:ext cx="2712279" cy="22185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2208" y="730871"/>
            <a:ext cx="1951140" cy="249989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18288000"/>
            <a:ext cx="11470748" cy="5896610"/>
          </a:xfrm>
          <a:prstGeom prst="rect">
            <a:avLst/>
          </a:prstGeom>
        </p:spPr>
      </p:pic>
      <p:sp>
        <p:nvSpPr>
          <p:cNvPr id="11" name="Rectangle 10"/>
          <p:cNvSpPr/>
          <p:nvPr/>
        </p:nvSpPr>
        <p:spPr>
          <a:xfrm>
            <a:off x="838200" y="24307800"/>
            <a:ext cx="13421677"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1082751" y="24460200"/>
            <a:ext cx="13177126" cy="5041972"/>
            <a:chOff x="538163" y="25224101"/>
            <a:chExt cx="7835968" cy="5041972"/>
          </a:xfrm>
        </p:grpSpPr>
        <p:sp>
          <p:nvSpPr>
            <p:cNvPr id="37" name="Rectangle 36"/>
            <p:cNvSpPr/>
            <p:nvPr/>
          </p:nvSpPr>
          <p:spPr>
            <a:xfrm>
              <a:off x="1072439" y="25224101"/>
              <a:ext cx="3580526" cy="5029200"/>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538163" y="25230541"/>
              <a:ext cx="7835968" cy="5035532"/>
              <a:chOff x="538163" y="25230541"/>
              <a:chExt cx="7835968" cy="5035532"/>
            </a:xfrm>
          </p:grpSpPr>
          <p:graphicFrame>
            <p:nvGraphicFramePr>
              <p:cNvPr id="33" name="Chart 32"/>
              <p:cNvGraphicFramePr>
                <a:graphicFrameLocks/>
              </p:cNvGraphicFramePr>
              <p:nvPr>
                <p:extLst>
                  <p:ext uri="{D42A27DB-BD31-4B8C-83A1-F6EECF244321}">
                    <p14:modId xmlns:p14="http://schemas.microsoft.com/office/powerpoint/2010/main" val="2988372058"/>
                  </p:ext>
                </p:extLst>
              </p:nvPr>
            </p:nvGraphicFramePr>
            <p:xfrm>
              <a:off x="538163" y="25961589"/>
              <a:ext cx="7835968" cy="4304484"/>
            </p:xfrm>
            <a:graphic>
              <a:graphicData uri="http://schemas.openxmlformats.org/drawingml/2006/chart">
                <c:chart xmlns:c="http://schemas.openxmlformats.org/drawingml/2006/chart" xmlns:r="http://schemas.openxmlformats.org/officeDocument/2006/relationships" r:id="rId8"/>
              </a:graphicData>
            </a:graphic>
          </p:graphicFrame>
          <p:sp>
            <p:nvSpPr>
              <p:cNvPr id="34" name="Rectangle 33"/>
              <p:cNvSpPr/>
              <p:nvPr/>
            </p:nvSpPr>
            <p:spPr>
              <a:xfrm>
                <a:off x="1072439" y="25230541"/>
                <a:ext cx="3580524" cy="584775"/>
              </a:xfrm>
              <a:prstGeom prst="rect">
                <a:avLst/>
              </a:prstGeom>
              <a:solidFill>
                <a:srgbClr val="00B050"/>
              </a:solidFill>
              <a:ln>
                <a:solidFill>
                  <a:srgbClr val="00B050"/>
                </a:solidFill>
              </a:ln>
            </p:spPr>
            <p:txBody>
              <a:bodyPr wrap="square" lIns="91440" tIns="45720" rIns="91440" bIns="45720">
                <a:spAutoFit/>
              </a:bodyPr>
              <a:lstStyle/>
              <a:p>
                <a:pPr algn="ctr"/>
                <a:r>
                  <a:rPr lang="en-US" sz="3200" b="1" dirty="0" smtClean="0">
                    <a:ln w="19050">
                      <a:solidFill>
                        <a:schemeClr val="bg1"/>
                      </a:solidFill>
                      <a:prstDash val="solid"/>
                    </a:ln>
                    <a:solidFill>
                      <a:schemeClr val="bg1"/>
                    </a:solidFill>
                    <a:effectLst>
                      <a:outerShdw blurRad="50000" dist="50800" dir="7500000" algn="tl">
                        <a:srgbClr val="000000">
                          <a:shade val="5000"/>
                          <a:alpha val="35000"/>
                        </a:srgbClr>
                      </a:outerShdw>
                    </a:effectLst>
                  </a:rPr>
                  <a:t>Rainy Season</a:t>
                </a:r>
                <a:endParaRPr lang="en-US" sz="3200" b="1" dirty="0">
                  <a:ln w="19050">
                    <a:solidFill>
                      <a:schemeClr val="bg1"/>
                    </a:solidFill>
                    <a:prstDash val="solid"/>
                  </a:ln>
                  <a:solidFill>
                    <a:schemeClr val="bg1"/>
                  </a:solidFill>
                  <a:effectLst>
                    <a:outerShdw blurRad="50000" dist="50800" dir="7500000" algn="tl">
                      <a:srgbClr val="000000">
                        <a:shade val="5000"/>
                        <a:alpha val="35000"/>
                      </a:srgbClr>
                    </a:outerShdw>
                  </a:effectLst>
                </a:endParaRPr>
              </a:p>
            </p:txBody>
          </p:sp>
          <p:sp>
            <p:nvSpPr>
              <p:cNvPr id="35" name="Rectangle 34"/>
              <p:cNvSpPr/>
              <p:nvPr/>
            </p:nvSpPr>
            <p:spPr>
              <a:xfrm>
                <a:off x="4729164" y="25230541"/>
                <a:ext cx="3048000" cy="584775"/>
              </a:xfrm>
              <a:prstGeom prst="rect">
                <a:avLst/>
              </a:prstGeom>
              <a:solidFill>
                <a:schemeClr val="bg2">
                  <a:lumMod val="25000"/>
                </a:schemeClr>
              </a:solid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sz="3200" b="1" dirty="0" smtClean="0">
                    <a:ln w="1905"/>
                    <a:solidFill>
                      <a:srgbClr val="FFC000"/>
                    </a:solidFill>
                    <a:effectLst>
                      <a:innerShdw blurRad="69850" dist="43180" dir="5400000">
                        <a:srgbClr val="000000">
                          <a:alpha val="65000"/>
                        </a:srgbClr>
                      </a:innerShdw>
                    </a:effectLst>
                  </a:rPr>
                  <a:t>Dry Season</a:t>
                </a:r>
                <a:endParaRPr lang="en-US" sz="3200" b="1" dirty="0">
                  <a:ln w="1905"/>
                  <a:solidFill>
                    <a:srgbClr val="FFC000"/>
                  </a:solidFill>
                  <a:effectLst>
                    <a:innerShdw blurRad="69850" dist="43180" dir="5400000">
                      <a:srgbClr val="000000">
                        <a:alpha val="65000"/>
                      </a:srgbClr>
                    </a:innerShdw>
                  </a:effectLst>
                </a:endParaRPr>
              </a:p>
            </p:txBody>
          </p:sp>
          <p:sp>
            <p:nvSpPr>
              <p:cNvPr id="36" name="Rectangle 35"/>
              <p:cNvSpPr/>
              <p:nvPr/>
            </p:nvSpPr>
            <p:spPr>
              <a:xfrm>
                <a:off x="4729164" y="25230541"/>
                <a:ext cx="3048000" cy="5029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4" name="TextBox 83"/>
          <p:cNvSpPr txBox="1"/>
          <p:nvPr/>
        </p:nvSpPr>
        <p:spPr>
          <a:xfrm>
            <a:off x="13411200" y="29166979"/>
            <a:ext cx="609600" cy="246221"/>
          </a:xfrm>
          <a:prstGeom prst="rect">
            <a:avLst/>
          </a:prstGeom>
          <a:solidFill>
            <a:schemeClr val="bg1"/>
          </a:solidFill>
        </p:spPr>
        <p:txBody>
          <a:bodyPr wrap="square" rtlCol="0">
            <a:spAutoFit/>
          </a:bodyPr>
          <a:lstStyle/>
          <a:p>
            <a:r>
              <a:rPr lang="en-US" sz="1000" b="1" dirty="0" smtClean="0"/>
              <a:t>Dec   </a:t>
            </a:r>
            <a:endParaRPr lang="en-GB" sz="1000" b="1" dirty="0"/>
          </a:p>
        </p:txBody>
      </p:sp>
      <p:grpSp>
        <p:nvGrpSpPr>
          <p:cNvPr id="27" name="Group 26"/>
          <p:cNvGrpSpPr/>
          <p:nvPr/>
        </p:nvGrpSpPr>
        <p:grpSpPr>
          <a:xfrm>
            <a:off x="29565600" y="10668000"/>
            <a:ext cx="13452942" cy="8957148"/>
            <a:chOff x="15436469" y="17927637"/>
            <a:chExt cx="8623681" cy="6285324"/>
          </a:xfrm>
        </p:grpSpPr>
        <p:pic>
          <p:nvPicPr>
            <p:cNvPr id="41" name="Picture 4" descr="D:\BS2014\jpeg\Statistik_provinsi_burnscar_apl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6" t="2679" r="21888" b="2381"/>
            <a:stretch/>
          </p:blipFill>
          <p:spPr bwMode="auto">
            <a:xfrm>
              <a:off x="19450050" y="17927637"/>
              <a:ext cx="4610100" cy="40513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BS2014\jpeg\Statistik_provinsi_burnscar_apl3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62" t="2351" r="21390" b="2602"/>
            <a:stretch/>
          </p:blipFill>
          <p:spPr bwMode="auto">
            <a:xfrm>
              <a:off x="15436469" y="19953287"/>
              <a:ext cx="4876800" cy="42596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21830127" y="21941620"/>
              <a:ext cx="2230023" cy="669507"/>
            </a:xfrm>
            <a:prstGeom prst="rect">
              <a:avLst/>
            </a:prstGeom>
          </p:spPr>
          <p:txBody>
            <a:bodyPr wrap="none">
              <a:spAutoFit/>
            </a:bodyPr>
            <a:lstStyle/>
            <a:p>
              <a:pPr algn="r"/>
              <a:r>
                <a:rPr lang="en-US" sz="2800" b="1" dirty="0" smtClean="0"/>
                <a:t>Landsat 8 OLI TIRS</a:t>
              </a:r>
            </a:p>
            <a:p>
              <a:pPr algn="r"/>
              <a:r>
                <a:rPr lang="en-US" sz="2800" b="1" dirty="0" smtClean="0"/>
                <a:t>October 2014</a:t>
              </a:r>
            </a:p>
          </p:txBody>
        </p:sp>
        <p:sp>
          <p:nvSpPr>
            <p:cNvPr id="44" name="Rectangle 43"/>
            <p:cNvSpPr/>
            <p:nvPr/>
          </p:nvSpPr>
          <p:spPr>
            <a:xfrm>
              <a:off x="15487650" y="18987262"/>
              <a:ext cx="1924837" cy="583119"/>
            </a:xfrm>
            <a:prstGeom prst="rect">
              <a:avLst/>
            </a:prstGeom>
          </p:spPr>
          <p:txBody>
            <a:bodyPr wrap="none">
              <a:spAutoFit/>
            </a:bodyPr>
            <a:lstStyle/>
            <a:p>
              <a:r>
                <a:rPr lang="en-US" sz="2400" b="1" dirty="0" smtClean="0"/>
                <a:t>Landsat 8 OLI TIRS</a:t>
              </a:r>
            </a:p>
            <a:p>
              <a:r>
                <a:rPr lang="en-US" sz="2400" b="1" dirty="0" smtClean="0"/>
                <a:t>September 2014</a:t>
              </a:r>
            </a:p>
          </p:txBody>
        </p:sp>
      </p:grpSp>
      <p:sp>
        <p:nvSpPr>
          <p:cNvPr id="2048" name="Rectangle 2047"/>
          <p:cNvSpPr/>
          <p:nvPr/>
        </p:nvSpPr>
        <p:spPr>
          <a:xfrm>
            <a:off x="15128874" y="15417622"/>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Landsat 8  Full Band, L1</a:t>
            </a:r>
            <a:endParaRPr lang="en-US" sz="3200" b="1" dirty="0"/>
          </a:p>
        </p:txBody>
      </p:sp>
      <p:sp>
        <p:nvSpPr>
          <p:cNvPr id="47" name="Rectangle 46"/>
          <p:cNvSpPr/>
          <p:nvPr/>
        </p:nvSpPr>
        <p:spPr>
          <a:xfrm>
            <a:off x="15128874" y="1732186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Band Compilation</a:t>
            </a:r>
            <a:endParaRPr lang="en-US" sz="3200" b="1" dirty="0"/>
          </a:p>
        </p:txBody>
      </p:sp>
      <p:sp>
        <p:nvSpPr>
          <p:cNvPr id="48" name="Rectangle 47"/>
          <p:cNvSpPr/>
          <p:nvPr/>
        </p:nvSpPr>
        <p:spPr>
          <a:xfrm>
            <a:off x="14782800" y="19442063"/>
            <a:ext cx="3089274"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Pan-Sharpened Process</a:t>
            </a:r>
            <a:endParaRPr lang="en-US" sz="3200" b="1" dirty="0"/>
          </a:p>
        </p:txBody>
      </p:sp>
      <p:sp>
        <p:nvSpPr>
          <p:cNvPr id="49" name="Rectangle 48"/>
          <p:cNvSpPr/>
          <p:nvPr/>
        </p:nvSpPr>
        <p:spPr>
          <a:xfrm>
            <a:off x="18166894" y="17704567"/>
            <a:ext cx="1446440" cy="44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30 meter resolution</a:t>
            </a:r>
            <a:endParaRPr lang="en-US" sz="1400" b="1" dirty="0"/>
          </a:p>
        </p:txBody>
      </p:sp>
      <p:sp>
        <p:nvSpPr>
          <p:cNvPr id="50" name="Rectangle 49"/>
          <p:cNvSpPr/>
          <p:nvPr/>
        </p:nvSpPr>
        <p:spPr>
          <a:xfrm>
            <a:off x="18241734" y="19824770"/>
            <a:ext cx="1371600" cy="44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15 meter resolution</a:t>
            </a:r>
            <a:endParaRPr lang="en-US" sz="1400" b="1" dirty="0"/>
          </a:p>
        </p:txBody>
      </p:sp>
      <p:sp>
        <p:nvSpPr>
          <p:cNvPr id="51" name="Rectangle 50"/>
          <p:cNvSpPr/>
          <p:nvPr/>
        </p:nvSpPr>
        <p:spPr>
          <a:xfrm>
            <a:off x="15128874" y="2232660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Band Combination</a:t>
            </a:r>
            <a:endParaRPr lang="en-US" sz="3200" b="1" dirty="0"/>
          </a:p>
        </p:txBody>
      </p:sp>
      <p:sp>
        <p:nvSpPr>
          <p:cNvPr id="52" name="Rectangle 51"/>
          <p:cNvSpPr/>
          <p:nvPr/>
        </p:nvSpPr>
        <p:spPr>
          <a:xfrm>
            <a:off x="18214974" y="23266953"/>
            <a:ext cx="2743200" cy="752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Band 653</a:t>
            </a:r>
          </a:p>
          <a:p>
            <a:pPr algn="ctr"/>
            <a:r>
              <a:rPr lang="en-US" sz="2000" b="1" dirty="0" smtClean="0"/>
              <a:t>Vegetation Analysis</a:t>
            </a:r>
            <a:endParaRPr lang="en-US" sz="2000" b="1" dirty="0"/>
          </a:p>
        </p:txBody>
      </p:sp>
      <p:sp>
        <p:nvSpPr>
          <p:cNvPr id="53" name="Rectangle 52"/>
          <p:cNvSpPr/>
          <p:nvPr/>
        </p:nvSpPr>
        <p:spPr>
          <a:xfrm>
            <a:off x="18195924" y="21720824"/>
            <a:ext cx="2743200" cy="60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Band 764</a:t>
            </a:r>
          </a:p>
          <a:p>
            <a:pPr algn="ctr"/>
            <a:r>
              <a:rPr lang="en-US" sz="2000" b="1" dirty="0" smtClean="0"/>
              <a:t>False Color</a:t>
            </a:r>
            <a:endParaRPr lang="en-US" sz="2000" b="1" dirty="0"/>
          </a:p>
        </p:txBody>
      </p:sp>
      <p:pic>
        <p:nvPicPr>
          <p:cNvPr id="2051" name="Picture 20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01301" y="21478538"/>
            <a:ext cx="6325116" cy="3576829"/>
          </a:xfrm>
          <a:prstGeom prst="rect">
            <a:avLst/>
          </a:prstGeom>
        </p:spPr>
      </p:pic>
      <p:sp>
        <p:nvSpPr>
          <p:cNvPr id="72" name="Rectangle 71"/>
          <p:cNvSpPr/>
          <p:nvPr/>
        </p:nvSpPr>
        <p:spPr>
          <a:xfrm>
            <a:off x="15128874" y="24307800"/>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Image Data Delineation</a:t>
            </a:r>
            <a:endParaRPr lang="en-US" sz="3200" b="1" dirty="0"/>
          </a:p>
        </p:txBody>
      </p:sp>
      <p:sp>
        <p:nvSpPr>
          <p:cNvPr id="73" name="Rectangle 72"/>
          <p:cNvSpPr/>
          <p:nvPr/>
        </p:nvSpPr>
        <p:spPr>
          <a:xfrm>
            <a:off x="15128874" y="27286509"/>
            <a:ext cx="2743200" cy="1211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Verification</a:t>
            </a:r>
            <a:r>
              <a:rPr lang="en-US" sz="3200" dirty="0" smtClean="0"/>
              <a:t> </a:t>
            </a:r>
            <a:endParaRPr lang="en-US" sz="3200" dirty="0"/>
          </a:p>
        </p:txBody>
      </p:sp>
      <p:sp>
        <p:nvSpPr>
          <p:cNvPr id="74" name="Rectangle 73"/>
          <p:cNvSpPr/>
          <p:nvPr/>
        </p:nvSpPr>
        <p:spPr>
          <a:xfrm>
            <a:off x="18214974" y="26232032"/>
            <a:ext cx="3704036" cy="15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Direct checking of condition of places identified as burned areas</a:t>
            </a:r>
            <a:endParaRPr lang="en-US" sz="2400" b="1" dirty="0"/>
          </a:p>
        </p:txBody>
      </p:sp>
      <p:sp>
        <p:nvSpPr>
          <p:cNvPr id="75" name="Rectangle 74"/>
          <p:cNvSpPr/>
          <p:nvPr/>
        </p:nvSpPr>
        <p:spPr>
          <a:xfrm>
            <a:off x="18214974" y="28105070"/>
            <a:ext cx="3704036" cy="154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Overlay with relevant hotspot distribution data</a:t>
            </a:r>
            <a:endParaRPr lang="en-US" sz="2400" b="1" dirty="0"/>
          </a:p>
        </p:txBody>
      </p:sp>
      <p:sp>
        <p:nvSpPr>
          <p:cNvPr id="76" name="Rectangle 75"/>
          <p:cNvSpPr/>
          <p:nvPr/>
        </p:nvSpPr>
        <p:spPr>
          <a:xfrm>
            <a:off x="15128874" y="29932255"/>
            <a:ext cx="2743200" cy="18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Result:</a:t>
            </a:r>
          </a:p>
          <a:p>
            <a:pPr algn="ctr"/>
            <a:r>
              <a:rPr lang="en-US" sz="3200" b="1" dirty="0" smtClean="0"/>
              <a:t>Burned Area Data</a:t>
            </a:r>
            <a:endParaRPr lang="en-US" sz="3200" dirty="0"/>
          </a:p>
        </p:txBody>
      </p:sp>
      <p:cxnSp>
        <p:nvCxnSpPr>
          <p:cNvPr id="2075" name="Straight Connector 2074"/>
          <p:cNvCxnSpPr>
            <a:stCxn id="48" idx="3"/>
            <a:endCxn id="50" idx="1"/>
          </p:cNvCxnSpPr>
          <p:nvPr/>
        </p:nvCxnSpPr>
        <p:spPr>
          <a:xfrm flipV="1">
            <a:off x="17872074" y="20047839"/>
            <a:ext cx="369660" cy="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a:stCxn id="47" idx="3"/>
            <a:endCxn id="49" idx="1"/>
          </p:cNvCxnSpPr>
          <p:nvPr/>
        </p:nvCxnSpPr>
        <p:spPr>
          <a:xfrm flipV="1">
            <a:off x="17872074" y="17927636"/>
            <a:ext cx="294820" cy="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1" idx="3"/>
            <a:endCxn id="53" idx="1"/>
          </p:cNvCxnSpPr>
          <p:nvPr/>
        </p:nvCxnSpPr>
        <p:spPr>
          <a:xfrm flipV="1">
            <a:off x="17872074" y="22023712"/>
            <a:ext cx="323850" cy="90866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52" idx="1"/>
          </p:cNvCxnSpPr>
          <p:nvPr/>
        </p:nvCxnSpPr>
        <p:spPr>
          <a:xfrm>
            <a:off x="17872074" y="22932377"/>
            <a:ext cx="342900" cy="71072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74" idx="1"/>
          </p:cNvCxnSpPr>
          <p:nvPr/>
        </p:nvCxnSpPr>
        <p:spPr>
          <a:xfrm flipV="1">
            <a:off x="17872074" y="27005194"/>
            <a:ext cx="342900" cy="88709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3" idx="3"/>
            <a:endCxn id="75" idx="1"/>
          </p:cNvCxnSpPr>
          <p:nvPr/>
        </p:nvCxnSpPr>
        <p:spPr>
          <a:xfrm>
            <a:off x="17872074" y="27892286"/>
            <a:ext cx="342900" cy="98594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2352" y="15256946"/>
            <a:ext cx="4623278" cy="5983065"/>
          </a:xfrm>
          <a:prstGeom prst="rect">
            <a:avLst/>
          </a:prstGeom>
        </p:spPr>
      </p:pic>
      <p:pic>
        <p:nvPicPr>
          <p:cNvPr id="69" name="Picture 6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15016" y="5446359"/>
            <a:ext cx="7266170" cy="5141559"/>
          </a:xfrm>
          <a:prstGeom prst="rect">
            <a:avLst/>
          </a:prstGeom>
        </p:spPr>
      </p:pic>
      <p:pic>
        <p:nvPicPr>
          <p:cNvPr id="77" name="Picture 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137669" y="5181600"/>
            <a:ext cx="7266170" cy="5141559"/>
          </a:xfrm>
          <a:prstGeom prst="rect">
            <a:avLst/>
          </a:prstGeom>
        </p:spPr>
      </p:pic>
      <p:sp>
        <p:nvSpPr>
          <p:cNvPr id="80" name="Down Arrow 79"/>
          <p:cNvSpPr/>
          <p:nvPr/>
        </p:nvSpPr>
        <p:spPr>
          <a:xfrm>
            <a:off x="16284573" y="16727981"/>
            <a:ext cx="415926" cy="5233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Down Arrow 119"/>
          <p:cNvSpPr/>
          <p:nvPr/>
        </p:nvSpPr>
        <p:spPr>
          <a:xfrm>
            <a:off x="16293643" y="18642633"/>
            <a:ext cx="415926" cy="7483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Down Arrow 120"/>
          <p:cNvSpPr/>
          <p:nvPr/>
        </p:nvSpPr>
        <p:spPr>
          <a:xfrm>
            <a:off x="16285249" y="20766521"/>
            <a:ext cx="415926" cy="14838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Down Arrow 121"/>
          <p:cNvSpPr/>
          <p:nvPr/>
        </p:nvSpPr>
        <p:spPr>
          <a:xfrm>
            <a:off x="16305884" y="23614073"/>
            <a:ext cx="415926" cy="66469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Down Arrow 122"/>
          <p:cNvSpPr/>
          <p:nvPr/>
        </p:nvSpPr>
        <p:spPr>
          <a:xfrm>
            <a:off x="16293643" y="25647979"/>
            <a:ext cx="415926" cy="14792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Down Arrow 123"/>
          <p:cNvSpPr/>
          <p:nvPr/>
        </p:nvSpPr>
        <p:spPr>
          <a:xfrm>
            <a:off x="16314278" y="28619779"/>
            <a:ext cx="415926" cy="10982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Elbow Connector 91"/>
          <p:cNvCxnSpPr>
            <a:stCxn id="53" idx="3"/>
            <a:endCxn id="2049" idx="1"/>
          </p:cNvCxnSpPr>
          <p:nvPr/>
        </p:nvCxnSpPr>
        <p:spPr>
          <a:xfrm flipH="1" flipV="1">
            <a:off x="20066992" y="19451048"/>
            <a:ext cx="872132" cy="2572664"/>
          </a:xfrm>
          <a:prstGeom prst="bentConnector5">
            <a:avLst>
              <a:gd name="adj1" fmla="val -26212"/>
              <a:gd name="adj2" fmla="val 32515"/>
              <a:gd name="adj3" fmla="val 126212"/>
            </a:avLst>
          </a:prstGeom>
        </p:spPr>
        <p:style>
          <a:lnRef idx="1">
            <a:schemeClr val="accent1"/>
          </a:lnRef>
          <a:fillRef idx="0">
            <a:schemeClr val="accent1"/>
          </a:fillRef>
          <a:effectRef idx="0">
            <a:schemeClr val="accent1"/>
          </a:effectRef>
          <a:fontRef idx="minor">
            <a:schemeClr val="tx1"/>
          </a:fontRef>
        </p:style>
      </p:cxnSp>
      <p:cxnSp>
        <p:nvCxnSpPr>
          <p:cNvPr id="95" name="Elbow Connector 94"/>
          <p:cNvCxnSpPr>
            <a:endCxn id="2051" idx="1"/>
          </p:cNvCxnSpPr>
          <p:nvPr/>
        </p:nvCxnSpPr>
        <p:spPr>
          <a:xfrm flipV="1">
            <a:off x="20103259" y="23266953"/>
            <a:ext cx="1398042" cy="376148"/>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0066992" y="18248479"/>
            <a:ext cx="4080391" cy="2405137"/>
            <a:chOff x="20513164" y="17189691"/>
            <a:chExt cx="6325116" cy="3576830"/>
          </a:xfrm>
        </p:grpSpPr>
        <p:grpSp>
          <p:nvGrpSpPr>
            <p:cNvPr id="66" name="Group 65"/>
            <p:cNvGrpSpPr/>
            <p:nvPr/>
          </p:nvGrpSpPr>
          <p:grpSpPr>
            <a:xfrm>
              <a:off x="20513164" y="17189691"/>
              <a:ext cx="6325116" cy="3576830"/>
              <a:chOff x="20513163" y="18603250"/>
              <a:chExt cx="6325116" cy="3576830"/>
            </a:xfrm>
          </p:grpSpPr>
          <p:pic>
            <p:nvPicPr>
              <p:cNvPr id="2049" name="Picture 20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13163" y="18603250"/>
                <a:ext cx="6325116" cy="3576830"/>
              </a:xfrm>
              <a:prstGeom prst="rect">
                <a:avLst/>
              </a:prstGeom>
              <a:ln>
                <a:noFill/>
              </a:ln>
            </p:spPr>
          </p:pic>
          <p:sp>
            <p:nvSpPr>
              <p:cNvPr id="2054" name="Freeform 2053"/>
              <p:cNvSpPr/>
              <p:nvPr/>
            </p:nvSpPr>
            <p:spPr>
              <a:xfrm>
                <a:off x="24752300" y="20662900"/>
                <a:ext cx="2045069" cy="1460500"/>
              </a:xfrm>
              <a:custGeom>
                <a:avLst/>
                <a:gdLst>
                  <a:gd name="connsiteX0" fmla="*/ 44450 w 2045069"/>
                  <a:gd name="connsiteY0" fmla="*/ 0 h 1460500"/>
                  <a:gd name="connsiteX1" fmla="*/ 63500 w 2045069"/>
                  <a:gd name="connsiteY1" fmla="*/ 63500 h 1460500"/>
                  <a:gd name="connsiteX2" fmla="*/ 57150 w 2045069"/>
                  <a:gd name="connsiteY2" fmla="*/ 190500 h 1460500"/>
                  <a:gd name="connsiteX3" fmla="*/ 38100 w 2045069"/>
                  <a:gd name="connsiteY3" fmla="*/ 260350 h 1460500"/>
                  <a:gd name="connsiteX4" fmla="*/ 44450 w 2045069"/>
                  <a:gd name="connsiteY4" fmla="*/ 323850 h 1460500"/>
                  <a:gd name="connsiteX5" fmla="*/ 57150 w 2045069"/>
                  <a:gd name="connsiteY5" fmla="*/ 368300 h 1460500"/>
                  <a:gd name="connsiteX6" fmla="*/ 50800 w 2045069"/>
                  <a:gd name="connsiteY6" fmla="*/ 412750 h 1460500"/>
                  <a:gd name="connsiteX7" fmla="*/ 25400 w 2045069"/>
                  <a:gd name="connsiteY7" fmla="*/ 450850 h 1460500"/>
                  <a:gd name="connsiteX8" fmla="*/ 19050 w 2045069"/>
                  <a:gd name="connsiteY8" fmla="*/ 469900 h 1460500"/>
                  <a:gd name="connsiteX9" fmla="*/ 0 w 2045069"/>
                  <a:gd name="connsiteY9" fmla="*/ 508000 h 1460500"/>
                  <a:gd name="connsiteX10" fmla="*/ 6350 w 2045069"/>
                  <a:gd name="connsiteY10" fmla="*/ 590550 h 1460500"/>
                  <a:gd name="connsiteX11" fmla="*/ 25400 w 2045069"/>
                  <a:gd name="connsiteY11" fmla="*/ 596900 h 1460500"/>
                  <a:gd name="connsiteX12" fmla="*/ 44450 w 2045069"/>
                  <a:gd name="connsiteY12" fmla="*/ 615950 h 1460500"/>
                  <a:gd name="connsiteX13" fmla="*/ 63500 w 2045069"/>
                  <a:gd name="connsiteY13" fmla="*/ 628650 h 1460500"/>
                  <a:gd name="connsiteX14" fmla="*/ 95250 w 2045069"/>
                  <a:gd name="connsiteY14" fmla="*/ 666750 h 1460500"/>
                  <a:gd name="connsiteX15" fmla="*/ 101600 w 2045069"/>
                  <a:gd name="connsiteY15" fmla="*/ 685800 h 1460500"/>
                  <a:gd name="connsiteX16" fmla="*/ 120650 w 2045069"/>
                  <a:gd name="connsiteY16" fmla="*/ 704850 h 1460500"/>
                  <a:gd name="connsiteX17" fmla="*/ 133350 w 2045069"/>
                  <a:gd name="connsiteY17" fmla="*/ 742950 h 1460500"/>
                  <a:gd name="connsiteX18" fmla="*/ 171450 w 2045069"/>
                  <a:gd name="connsiteY18" fmla="*/ 800100 h 1460500"/>
                  <a:gd name="connsiteX19" fmla="*/ 184150 w 2045069"/>
                  <a:gd name="connsiteY19" fmla="*/ 838200 h 1460500"/>
                  <a:gd name="connsiteX20" fmla="*/ 196850 w 2045069"/>
                  <a:gd name="connsiteY20" fmla="*/ 857250 h 1460500"/>
                  <a:gd name="connsiteX21" fmla="*/ 215900 w 2045069"/>
                  <a:gd name="connsiteY21" fmla="*/ 895350 h 1460500"/>
                  <a:gd name="connsiteX22" fmla="*/ 209550 w 2045069"/>
                  <a:gd name="connsiteY22" fmla="*/ 990600 h 1460500"/>
                  <a:gd name="connsiteX23" fmla="*/ 215900 w 2045069"/>
                  <a:gd name="connsiteY23" fmla="*/ 1009650 h 1460500"/>
                  <a:gd name="connsiteX24" fmla="*/ 234950 w 2045069"/>
                  <a:gd name="connsiteY24" fmla="*/ 1016000 h 1460500"/>
                  <a:gd name="connsiteX25" fmla="*/ 273050 w 2045069"/>
                  <a:gd name="connsiteY25" fmla="*/ 1041400 h 1460500"/>
                  <a:gd name="connsiteX26" fmla="*/ 292100 w 2045069"/>
                  <a:gd name="connsiteY26" fmla="*/ 1054100 h 1460500"/>
                  <a:gd name="connsiteX27" fmla="*/ 400050 w 2045069"/>
                  <a:gd name="connsiteY27" fmla="*/ 1073150 h 1460500"/>
                  <a:gd name="connsiteX28" fmla="*/ 533400 w 2045069"/>
                  <a:gd name="connsiteY28" fmla="*/ 1079500 h 1460500"/>
                  <a:gd name="connsiteX29" fmla="*/ 552450 w 2045069"/>
                  <a:gd name="connsiteY29" fmla="*/ 1092200 h 1460500"/>
                  <a:gd name="connsiteX30" fmla="*/ 679450 w 2045069"/>
                  <a:gd name="connsiteY30" fmla="*/ 1092200 h 1460500"/>
                  <a:gd name="connsiteX31" fmla="*/ 704850 w 2045069"/>
                  <a:gd name="connsiteY31" fmla="*/ 1085850 h 1460500"/>
                  <a:gd name="connsiteX32" fmla="*/ 723900 w 2045069"/>
                  <a:gd name="connsiteY32" fmla="*/ 1073150 h 1460500"/>
                  <a:gd name="connsiteX33" fmla="*/ 787400 w 2045069"/>
                  <a:gd name="connsiteY33" fmla="*/ 1079500 h 1460500"/>
                  <a:gd name="connsiteX34" fmla="*/ 806450 w 2045069"/>
                  <a:gd name="connsiteY34" fmla="*/ 1098550 h 1460500"/>
                  <a:gd name="connsiteX35" fmla="*/ 825500 w 2045069"/>
                  <a:gd name="connsiteY35" fmla="*/ 1111250 h 1460500"/>
                  <a:gd name="connsiteX36" fmla="*/ 850900 w 2045069"/>
                  <a:gd name="connsiteY36" fmla="*/ 1143000 h 1460500"/>
                  <a:gd name="connsiteX37" fmla="*/ 869950 w 2045069"/>
                  <a:gd name="connsiteY37" fmla="*/ 1181100 h 1460500"/>
                  <a:gd name="connsiteX38" fmla="*/ 908050 w 2045069"/>
                  <a:gd name="connsiteY38" fmla="*/ 1206500 h 1460500"/>
                  <a:gd name="connsiteX39" fmla="*/ 946150 w 2045069"/>
                  <a:gd name="connsiteY39" fmla="*/ 1231900 h 1460500"/>
                  <a:gd name="connsiteX40" fmla="*/ 984250 w 2045069"/>
                  <a:gd name="connsiteY40" fmla="*/ 1244600 h 1460500"/>
                  <a:gd name="connsiteX41" fmla="*/ 1003300 w 2045069"/>
                  <a:gd name="connsiteY41" fmla="*/ 1250950 h 1460500"/>
                  <a:gd name="connsiteX42" fmla="*/ 1016000 w 2045069"/>
                  <a:gd name="connsiteY42" fmla="*/ 1270000 h 1460500"/>
                  <a:gd name="connsiteX43" fmla="*/ 1035050 w 2045069"/>
                  <a:gd name="connsiteY43" fmla="*/ 1276350 h 1460500"/>
                  <a:gd name="connsiteX44" fmla="*/ 1054100 w 2045069"/>
                  <a:gd name="connsiteY44" fmla="*/ 1289050 h 1460500"/>
                  <a:gd name="connsiteX45" fmla="*/ 1073150 w 2045069"/>
                  <a:gd name="connsiteY45" fmla="*/ 1295400 h 1460500"/>
                  <a:gd name="connsiteX46" fmla="*/ 1117600 w 2045069"/>
                  <a:gd name="connsiteY46" fmla="*/ 1314450 h 1460500"/>
                  <a:gd name="connsiteX47" fmla="*/ 1130300 w 2045069"/>
                  <a:gd name="connsiteY47" fmla="*/ 1365250 h 1460500"/>
                  <a:gd name="connsiteX48" fmla="*/ 1155700 w 2045069"/>
                  <a:gd name="connsiteY48" fmla="*/ 1428750 h 1460500"/>
                  <a:gd name="connsiteX49" fmla="*/ 1187450 w 2045069"/>
                  <a:gd name="connsiteY49" fmla="*/ 1454150 h 1460500"/>
                  <a:gd name="connsiteX50" fmla="*/ 1289050 w 2045069"/>
                  <a:gd name="connsiteY50" fmla="*/ 1460500 h 1460500"/>
                  <a:gd name="connsiteX51" fmla="*/ 1435100 w 2045069"/>
                  <a:gd name="connsiteY51" fmla="*/ 1454150 h 1460500"/>
                  <a:gd name="connsiteX52" fmla="*/ 1530350 w 2045069"/>
                  <a:gd name="connsiteY52" fmla="*/ 1441450 h 1460500"/>
                  <a:gd name="connsiteX53" fmla="*/ 1631950 w 2045069"/>
                  <a:gd name="connsiteY53" fmla="*/ 1435100 h 1460500"/>
                  <a:gd name="connsiteX54" fmla="*/ 1651000 w 2045069"/>
                  <a:gd name="connsiteY54" fmla="*/ 1422400 h 1460500"/>
                  <a:gd name="connsiteX55" fmla="*/ 1663700 w 2045069"/>
                  <a:gd name="connsiteY55" fmla="*/ 1403350 h 1460500"/>
                  <a:gd name="connsiteX56" fmla="*/ 1682750 w 2045069"/>
                  <a:gd name="connsiteY56" fmla="*/ 1384300 h 1460500"/>
                  <a:gd name="connsiteX57" fmla="*/ 1695450 w 2045069"/>
                  <a:gd name="connsiteY57" fmla="*/ 1365250 h 1460500"/>
                  <a:gd name="connsiteX58" fmla="*/ 1714500 w 2045069"/>
                  <a:gd name="connsiteY58" fmla="*/ 1346200 h 1460500"/>
                  <a:gd name="connsiteX59" fmla="*/ 1739900 w 2045069"/>
                  <a:gd name="connsiteY59" fmla="*/ 1301750 h 1460500"/>
                  <a:gd name="connsiteX60" fmla="*/ 1752600 w 2045069"/>
                  <a:gd name="connsiteY60" fmla="*/ 1282700 h 1460500"/>
                  <a:gd name="connsiteX61" fmla="*/ 1771650 w 2045069"/>
                  <a:gd name="connsiteY61" fmla="*/ 1276350 h 1460500"/>
                  <a:gd name="connsiteX62" fmla="*/ 1828800 w 2045069"/>
                  <a:gd name="connsiteY62" fmla="*/ 1231900 h 1460500"/>
                  <a:gd name="connsiteX63" fmla="*/ 1847850 w 2045069"/>
                  <a:gd name="connsiteY63" fmla="*/ 1212850 h 1460500"/>
                  <a:gd name="connsiteX64" fmla="*/ 1885950 w 2045069"/>
                  <a:gd name="connsiteY64" fmla="*/ 1187450 h 1460500"/>
                  <a:gd name="connsiteX65" fmla="*/ 1924050 w 2045069"/>
                  <a:gd name="connsiteY65" fmla="*/ 1162050 h 1460500"/>
                  <a:gd name="connsiteX66" fmla="*/ 1949450 w 2045069"/>
                  <a:gd name="connsiteY66" fmla="*/ 1136650 h 1460500"/>
                  <a:gd name="connsiteX67" fmla="*/ 1987550 w 2045069"/>
                  <a:gd name="connsiteY67" fmla="*/ 1111250 h 1460500"/>
                  <a:gd name="connsiteX68" fmla="*/ 2006600 w 2045069"/>
                  <a:gd name="connsiteY68" fmla="*/ 1092200 h 1460500"/>
                  <a:gd name="connsiteX69" fmla="*/ 2025650 w 2045069"/>
                  <a:gd name="connsiteY69" fmla="*/ 1079500 h 1460500"/>
                  <a:gd name="connsiteX70" fmla="*/ 2044700 w 2045069"/>
                  <a:gd name="connsiteY70" fmla="*/ 1041400 h 1460500"/>
                  <a:gd name="connsiteX71" fmla="*/ 2025650 w 2045069"/>
                  <a:gd name="connsiteY71" fmla="*/ 1028700 h 1460500"/>
                  <a:gd name="connsiteX72" fmla="*/ 1987550 w 2045069"/>
                  <a:gd name="connsiteY72" fmla="*/ 990600 h 1460500"/>
                  <a:gd name="connsiteX73" fmla="*/ 1968500 w 2045069"/>
                  <a:gd name="connsiteY73" fmla="*/ 952500 h 1460500"/>
                  <a:gd name="connsiteX74" fmla="*/ 1955800 w 2045069"/>
                  <a:gd name="connsiteY74" fmla="*/ 914400 h 1460500"/>
                  <a:gd name="connsiteX75" fmla="*/ 1936750 w 2045069"/>
                  <a:gd name="connsiteY75" fmla="*/ 908050 h 1460500"/>
                  <a:gd name="connsiteX76" fmla="*/ 1892300 w 2045069"/>
                  <a:gd name="connsiteY76" fmla="*/ 895350 h 1460500"/>
                  <a:gd name="connsiteX77" fmla="*/ 1854200 w 2045069"/>
                  <a:gd name="connsiteY77" fmla="*/ 869950 h 1460500"/>
                  <a:gd name="connsiteX78" fmla="*/ 1835150 w 2045069"/>
                  <a:gd name="connsiteY78" fmla="*/ 857250 h 1460500"/>
                  <a:gd name="connsiteX79" fmla="*/ 1816100 w 2045069"/>
                  <a:gd name="connsiteY79" fmla="*/ 850900 h 1460500"/>
                  <a:gd name="connsiteX80" fmla="*/ 1797050 w 2045069"/>
                  <a:gd name="connsiteY80" fmla="*/ 838200 h 1460500"/>
                  <a:gd name="connsiteX81" fmla="*/ 1708150 w 2045069"/>
                  <a:gd name="connsiteY81" fmla="*/ 819150 h 1460500"/>
                  <a:gd name="connsiteX82" fmla="*/ 1663700 w 2045069"/>
                  <a:gd name="connsiteY82" fmla="*/ 806450 h 1460500"/>
                  <a:gd name="connsiteX83" fmla="*/ 1638300 w 2045069"/>
                  <a:gd name="connsiteY83" fmla="*/ 800100 h 1460500"/>
                  <a:gd name="connsiteX84" fmla="*/ 1492250 w 2045069"/>
                  <a:gd name="connsiteY84" fmla="*/ 793750 h 1460500"/>
                  <a:gd name="connsiteX85" fmla="*/ 1492250 w 2045069"/>
                  <a:gd name="connsiteY85" fmla="*/ 488950 h 1460500"/>
                  <a:gd name="connsiteX86" fmla="*/ 1454150 w 2045069"/>
                  <a:gd name="connsiteY86" fmla="*/ 495300 h 1460500"/>
                  <a:gd name="connsiteX87" fmla="*/ 1441450 w 2045069"/>
                  <a:gd name="connsiteY87" fmla="*/ 514350 h 1460500"/>
                  <a:gd name="connsiteX88" fmla="*/ 1422400 w 2045069"/>
                  <a:gd name="connsiteY88" fmla="*/ 558800 h 1460500"/>
                  <a:gd name="connsiteX89" fmla="*/ 1397000 w 2045069"/>
                  <a:gd name="connsiteY89" fmla="*/ 565150 h 1460500"/>
                  <a:gd name="connsiteX90" fmla="*/ 1320800 w 2045069"/>
                  <a:gd name="connsiteY90" fmla="*/ 508000 h 1460500"/>
                  <a:gd name="connsiteX91" fmla="*/ 1111250 w 2045069"/>
                  <a:gd name="connsiteY91" fmla="*/ 501650 h 1460500"/>
                  <a:gd name="connsiteX92" fmla="*/ 1104900 w 2045069"/>
                  <a:gd name="connsiteY92" fmla="*/ 425450 h 1460500"/>
                  <a:gd name="connsiteX93" fmla="*/ 1098550 w 2045069"/>
                  <a:gd name="connsiteY93" fmla="*/ 406400 h 1460500"/>
                  <a:gd name="connsiteX94" fmla="*/ 1079500 w 2045069"/>
                  <a:gd name="connsiteY94" fmla="*/ 393700 h 1460500"/>
                  <a:gd name="connsiteX95" fmla="*/ 1054100 w 2045069"/>
                  <a:gd name="connsiteY95" fmla="*/ 374650 h 1460500"/>
                  <a:gd name="connsiteX96" fmla="*/ 1028700 w 2045069"/>
                  <a:gd name="connsiteY96" fmla="*/ 368300 h 1460500"/>
                  <a:gd name="connsiteX97" fmla="*/ 990600 w 2045069"/>
                  <a:gd name="connsiteY97" fmla="*/ 355600 h 1460500"/>
                  <a:gd name="connsiteX98" fmla="*/ 971550 w 2045069"/>
                  <a:gd name="connsiteY98" fmla="*/ 349250 h 1460500"/>
                  <a:gd name="connsiteX99" fmla="*/ 952500 w 2045069"/>
                  <a:gd name="connsiteY99" fmla="*/ 342900 h 1460500"/>
                  <a:gd name="connsiteX100" fmla="*/ 933450 w 2045069"/>
                  <a:gd name="connsiteY100" fmla="*/ 330200 h 1460500"/>
                  <a:gd name="connsiteX101" fmla="*/ 895350 w 2045069"/>
                  <a:gd name="connsiteY101" fmla="*/ 317500 h 1460500"/>
                  <a:gd name="connsiteX102" fmla="*/ 850900 w 2045069"/>
                  <a:gd name="connsiteY102" fmla="*/ 285750 h 1460500"/>
                  <a:gd name="connsiteX103" fmla="*/ 831850 w 2045069"/>
                  <a:gd name="connsiteY103" fmla="*/ 266700 h 1460500"/>
                  <a:gd name="connsiteX104" fmla="*/ 793750 w 2045069"/>
                  <a:gd name="connsiteY104" fmla="*/ 241300 h 1460500"/>
                  <a:gd name="connsiteX105" fmla="*/ 736600 w 2045069"/>
                  <a:gd name="connsiteY105" fmla="*/ 203200 h 1460500"/>
                  <a:gd name="connsiteX106" fmla="*/ 698500 w 2045069"/>
                  <a:gd name="connsiteY106" fmla="*/ 171450 h 1460500"/>
                  <a:gd name="connsiteX107" fmla="*/ 609600 w 2045069"/>
                  <a:gd name="connsiteY107" fmla="*/ 158750 h 1460500"/>
                  <a:gd name="connsiteX108" fmla="*/ 546100 w 2045069"/>
                  <a:gd name="connsiteY108" fmla="*/ 139700 h 1460500"/>
                  <a:gd name="connsiteX109" fmla="*/ 400050 w 2045069"/>
                  <a:gd name="connsiteY109" fmla="*/ 133350 h 1460500"/>
                  <a:gd name="connsiteX110" fmla="*/ 355600 w 2045069"/>
                  <a:gd name="connsiteY110" fmla="*/ 120650 h 1460500"/>
                  <a:gd name="connsiteX111" fmla="*/ 317500 w 2045069"/>
                  <a:gd name="connsiteY111" fmla="*/ 101600 h 1460500"/>
                  <a:gd name="connsiteX112" fmla="*/ 273050 w 2045069"/>
                  <a:gd name="connsiteY112" fmla="*/ 69850 h 1460500"/>
                  <a:gd name="connsiteX113" fmla="*/ 222250 w 2045069"/>
                  <a:gd name="connsiteY113" fmla="*/ 57150 h 1460500"/>
                  <a:gd name="connsiteX114" fmla="*/ 165100 w 2045069"/>
                  <a:gd name="connsiteY114" fmla="*/ 31750 h 1460500"/>
                  <a:gd name="connsiteX115" fmla="*/ 146050 w 2045069"/>
                  <a:gd name="connsiteY115" fmla="*/ 25400 h 1460500"/>
                  <a:gd name="connsiteX116" fmla="*/ 44450 w 2045069"/>
                  <a:gd name="connsiteY116" fmla="*/ 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045069" h="1460500">
                    <a:moveTo>
                      <a:pt x="44450" y="0"/>
                    </a:moveTo>
                    <a:cubicBezTo>
                      <a:pt x="45189" y="2217"/>
                      <a:pt x="63500" y="53903"/>
                      <a:pt x="63500" y="63500"/>
                    </a:cubicBezTo>
                    <a:cubicBezTo>
                      <a:pt x="63500" y="105886"/>
                      <a:pt x="61666" y="148355"/>
                      <a:pt x="57150" y="190500"/>
                    </a:cubicBezTo>
                    <a:cubicBezTo>
                      <a:pt x="54888" y="211608"/>
                      <a:pt x="45344" y="238618"/>
                      <a:pt x="38100" y="260350"/>
                    </a:cubicBezTo>
                    <a:cubicBezTo>
                      <a:pt x="40217" y="281517"/>
                      <a:pt x="41442" y="302792"/>
                      <a:pt x="44450" y="323850"/>
                    </a:cubicBezTo>
                    <a:cubicBezTo>
                      <a:pt x="46443" y="337803"/>
                      <a:pt x="52627" y="354730"/>
                      <a:pt x="57150" y="368300"/>
                    </a:cubicBezTo>
                    <a:cubicBezTo>
                      <a:pt x="55033" y="383117"/>
                      <a:pt x="56173" y="398781"/>
                      <a:pt x="50800" y="412750"/>
                    </a:cubicBezTo>
                    <a:cubicBezTo>
                      <a:pt x="45321" y="426996"/>
                      <a:pt x="33867" y="438150"/>
                      <a:pt x="25400" y="450850"/>
                    </a:cubicBezTo>
                    <a:cubicBezTo>
                      <a:pt x="21687" y="456419"/>
                      <a:pt x="22043" y="463913"/>
                      <a:pt x="19050" y="469900"/>
                    </a:cubicBezTo>
                    <a:cubicBezTo>
                      <a:pt x="-5569" y="519139"/>
                      <a:pt x="15961" y="460117"/>
                      <a:pt x="0" y="508000"/>
                    </a:cubicBezTo>
                    <a:cubicBezTo>
                      <a:pt x="2117" y="535517"/>
                      <a:pt x="-1232" y="564014"/>
                      <a:pt x="6350" y="590550"/>
                    </a:cubicBezTo>
                    <a:cubicBezTo>
                      <a:pt x="8189" y="596986"/>
                      <a:pt x="19831" y="593187"/>
                      <a:pt x="25400" y="596900"/>
                    </a:cubicBezTo>
                    <a:cubicBezTo>
                      <a:pt x="32872" y="601881"/>
                      <a:pt x="37551" y="610201"/>
                      <a:pt x="44450" y="615950"/>
                    </a:cubicBezTo>
                    <a:cubicBezTo>
                      <a:pt x="50313" y="620836"/>
                      <a:pt x="57637" y="623764"/>
                      <a:pt x="63500" y="628650"/>
                    </a:cubicBezTo>
                    <a:cubicBezTo>
                      <a:pt x="75537" y="638681"/>
                      <a:pt x="88114" y="652479"/>
                      <a:pt x="95250" y="666750"/>
                    </a:cubicBezTo>
                    <a:cubicBezTo>
                      <a:pt x="98243" y="672737"/>
                      <a:pt x="97887" y="680231"/>
                      <a:pt x="101600" y="685800"/>
                    </a:cubicBezTo>
                    <a:cubicBezTo>
                      <a:pt x="106581" y="693272"/>
                      <a:pt x="114300" y="698500"/>
                      <a:pt x="120650" y="704850"/>
                    </a:cubicBezTo>
                    <a:lnTo>
                      <a:pt x="133350" y="742950"/>
                    </a:lnTo>
                    <a:lnTo>
                      <a:pt x="171450" y="800100"/>
                    </a:lnTo>
                    <a:cubicBezTo>
                      <a:pt x="178876" y="811239"/>
                      <a:pt x="179917" y="825500"/>
                      <a:pt x="184150" y="838200"/>
                    </a:cubicBezTo>
                    <a:cubicBezTo>
                      <a:pt x="186563" y="845440"/>
                      <a:pt x="193437" y="850424"/>
                      <a:pt x="196850" y="857250"/>
                    </a:cubicBezTo>
                    <a:cubicBezTo>
                      <a:pt x="223140" y="909830"/>
                      <a:pt x="179504" y="840755"/>
                      <a:pt x="215900" y="895350"/>
                    </a:cubicBezTo>
                    <a:cubicBezTo>
                      <a:pt x="213783" y="927100"/>
                      <a:pt x="209550" y="958780"/>
                      <a:pt x="209550" y="990600"/>
                    </a:cubicBezTo>
                    <a:cubicBezTo>
                      <a:pt x="209550" y="997293"/>
                      <a:pt x="211167" y="1004917"/>
                      <a:pt x="215900" y="1009650"/>
                    </a:cubicBezTo>
                    <a:cubicBezTo>
                      <a:pt x="220633" y="1014383"/>
                      <a:pt x="228600" y="1013883"/>
                      <a:pt x="234950" y="1016000"/>
                    </a:cubicBezTo>
                    <a:lnTo>
                      <a:pt x="273050" y="1041400"/>
                    </a:lnTo>
                    <a:cubicBezTo>
                      <a:pt x="279400" y="1045633"/>
                      <a:pt x="284616" y="1052603"/>
                      <a:pt x="292100" y="1054100"/>
                    </a:cubicBezTo>
                    <a:cubicBezTo>
                      <a:pt x="317540" y="1059188"/>
                      <a:pt x="370797" y="1071061"/>
                      <a:pt x="400050" y="1073150"/>
                    </a:cubicBezTo>
                    <a:cubicBezTo>
                      <a:pt x="444437" y="1076321"/>
                      <a:pt x="488950" y="1077383"/>
                      <a:pt x="533400" y="1079500"/>
                    </a:cubicBezTo>
                    <a:cubicBezTo>
                      <a:pt x="539750" y="1083733"/>
                      <a:pt x="545624" y="1088787"/>
                      <a:pt x="552450" y="1092200"/>
                    </a:cubicBezTo>
                    <a:cubicBezTo>
                      <a:pt x="589815" y="1110883"/>
                      <a:pt x="650336" y="1093913"/>
                      <a:pt x="679450" y="1092200"/>
                    </a:cubicBezTo>
                    <a:cubicBezTo>
                      <a:pt x="687917" y="1090083"/>
                      <a:pt x="696828" y="1089288"/>
                      <a:pt x="704850" y="1085850"/>
                    </a:cubicBezTo>
                    <a:cubicBezTo>
                      <a:pt x="711865" y="1082844"/>
                      <a:pt x="716291" y="1073735"/>
                      <a:pt x="723900" y="1073150"/>
                    </a:cubicBezTo>
                    <a:cubicBezTo>
                      <a:pt x="745110" y="1071518"/>
                      <a:pt x="766233" y="1077383"/>
                      <a:pt x="787400" y="1079500"/>
                    </a:cubicBezTo>
                    <a:cubicBezTo>
                      <a:pt x="793750" y="1085850"/>
                      <a:pt x="799551" y="1092801"/>
                      <a:pt x="806450" y="1098550"/>
                    </a:cubicBezTo>
                    <a:cubicBezTo>
                      <a:pt x="812313" y="1103436"/>
                      <a:pt x="820732" y="1105291"/>
                      <a:pt x="825500" y="1111250"/>
                    </a:cubicBezTo>
                    <a:cubicBezTo>
                      <a:pt x="860553" y="1155067"/>
                      <a:pt x="796305" y="1106604"/>
                      <a:pt x="850900" y="1143000"/>
                    </a:cubicBezTo>
                    <a:cubicBezTo>
                      <a:pt x="855430" y="1156589"/>
                      <a:pt x="858364" y="1170963"/>
                      <a:pt x="869950" y="1181100"/>
                    </a:cubicBezTo>
                    <a:cubicBezTo>
                      <a:pt x="881437" y="1191151"/>
                      <a:pt x="895350" y="1198033"/>
                      <a:pt x="908050" y="1206500"/>
                    </a:cubicBezTo>
                    <a:lnTo>
                      <a:pt x="946150" y="1231900"/>
                    </a:lnTo>
                    <a:cubicBezTo>
                      <a:pt x="957289" y="1239326"/>
                      <a:pt x="971550" y="1240367"/>
                      <a:pt x="984250" y="1244600"/>
                    </a:cubicBezTo>
                    <a:lnTo>
                      <a:pt x="1003300" y="1250950"/>
                    </a:lnTo>
                    <a:cubicBezTo>
                      <a:pt x="1007533" y="1257300"/>
                      <a:pt x="1010041" y="1265232"/>
                      <a:pt x="1016000" y="1270000"/>
                    </a:cubicBezTo>
                    <a:cubicBezTo>
                      <a:pt x="1021227" y="1274181"/>
                      <a:pt x="1029063" y="1273357"/>
                      <a:pt x="1035050" y="1276350"/>
                    </a:cubicBezTo>
                    <a:cubicBezTo>
                      <a:pt x="1041876" y="1279763"/>
                      <a:pt x="1047274" y="1285637"/>
                      <a:pt x="1054100" y="1289050"/>
                    </a:cubicBezTo>
                    <a:cubicBezTo>
                      <a:pt x="1060087" y="1292043"/>
                      <a:pt x="1066998" y="1292763"/>
                      <a:pt x="1073150" y="1295400"/>
                    </a:cubicBezTo>
                    <a:cubicBezTo>
                      <a:pt x="1128077" y="1318940"/>
                      <a:pt x="1072924" y="1299558"/>
                      <a:pt x="1117600" y="1314450"/>
                    </a:cubicBezTo>
                    <a:cubicBezTo>
                      <a:pt x="1136867" y="1372252"/>
                      <a:pt x="1107312" y="1280960"/>
                      <a:pt x="1130300" y="1365250"/>
                    </a:cubicBezTo>
                    <a:cubicBezTo>
                      <a:pt x="1137088" y="1390139"/>
                      <a:pt x="1143310" y="1407068"/>
                      <a:pt x="1155700" y="1428750"/>
                    </a:cubicBezTo>
                    <a:cubicBezTo>
                      <a:pt x="1165462" y="1445833"/>
                      <a:pt x="1166993" y="1451997"/>
                      <a:pt x="1187450" y="1454150"/>
                    </a:cubicBezTo>
                    <a:cubicBezTo>
                      <a:pt x="1221196" y="1457702"/>
                      <a:pt x="1255183" y="1458383"/>
                      <a:pt x="1289050" y="1460500"/>
                    </a:cubicBezTo>
                    <a:cubicBezTo>
                      <a:pt x="1337733" y="1458383"/>
                      <a:pt x="1386472" y="1457287"/>
                      <a:pt x="1435100" y="1454150"/>
                    </a:cubicBezTo>
                    <a:cubicBezTo>
                      <a:pt x="1498032" y="1450090"/>
                      <a:pt x="1471392" y="1446577"/>
                      <a:pt x="1530350" y="1441450"/>
                    </a:cubicBezTo>
                    <a:cubicBezTo>
                      <a:pt x="1564155" y="1438510"/>
                      <a:pt x="1598083" y="1437217"/>
                      <a:pt x="1631950" y="1435100"/>
                    </a:cubicBezTo>
                    <a:cubicBezTo>
                      <a:pt x="1638300" y="1430867"/>
                      <a:pt x="1645604" y="1427796"/>
                      <a:pt x="1651000" y="1422400"/>
                    </a:cubicBezTo>
                    <a:cubicBezTo>
                      <a:pt x="1656396" y="1417004"/>
                      <a:pt x="1658814" y="1409213"/>
                      <a:pt x="1663700" y="1403350"/>
                    </a:cubicBezTo>
                    <a:cubicBezTo>
                      <a:pt x="1669449" y="1396451"/>
                      <a:pt x="1677001" y="1391199"/>
                      <a:pt x="1682750" y="1384300"/>
                    </a:cubicBezTo>
                    <a:cubicBezTo>
                      <a:pt x="1687636" y="1378437"/>
                      <a:pt x="1690564" y="1371113"/>
                      <a:pt x="1695450" y="1365250"/>
                    </a:cubicBezTo>
                    <a:cubicBezTo>
                      <a:pt x="1701199" y="1358351"/>
                      <a:pt x="1708751" y="1353099"/>
                      <a:pt x="1714500" y="1346200"/>
                    </a:cubicBezTo>
                    <a:cubicBezTo>
                      <a:pt x="1728564" y="1329323"/>
                      <a:pt x="1728608" y="1321512"/>
                      <a:pt x="1739900" y="1301750"/>
                    </a:cubicBezTo>
                    <a:cubicBezTo>
                      <a:pt x="1743686" y="1295124"/>
                      <a:pt x="1746641" y="1287468"/>
                      <a:pt x="1752600" y="1282700"/>
                    </a:cubicBezTo>
                    <a:cubicBezTo>
                      <a:pt x="1757827" y="1278519"/>
                      <a:pt x="1765300" y="1278467"/>
                      <a:pt x="1771650" y="1276350"/>
                    </a:cubicBezTo>
                    <a:cubicBezTo>
                      <a:pt x="1801493" y="1246507"/>
                      <a:pt x="1783228" y="1262281"/>
                      <a:pt x="1828800" y="1231900"/>
                    </a:cubicBezTo>
                    <a:cubicBezTo>
                      <a:pt x="1836272" y="1226919"/>
                      <a:pt x="1840761" y="1218363"/>
                      <a:pt x="1847850" y="1212850"/>
                    </a:cubicBezTo>
                    <a:cubicBezTo>
                      <a:pt x="1859898" y="1203479"/>
                      <a:pt x="1873250" y="1195917"/>
                      <a:pt x="1885950" y="1187450"/>
                    </a:cubicBezTo>
                    <a:lnTo>
                      <a:pt x="1924050" y="1162050"/>
                    </a:lnTo>
                    <a:cubicBezTo>
                      <a:pt x="1934013" y="1155408"/>
                      <a:pt x="1940100" y="1144130"/>
                      <a:pt x="1949450" y="1136650"/>
                    </a:cubicBezTo>
                    <a:cubicBezTo>
                      <a:pt x="1961369" y="1127115"/>
                      <a:pt x="1974850" y="1119717"/>
                      <a:pt x="1987550" y="1111250"/>
                    </a:cubicBezTo>
                    <a:cubicBezTo>
                      <a:pt x="1995022" y="1106269"/>
                      <a:pt x="1999701" y="1097949"/>
                      <a:pt x="2006600" y="1092200"/>
                    </a:cubicBezTo>
                    <a:cubicBezTo>
                      <a:pt x="2012463" y="1087314"/>
                      <a:pt x="2019300" y="1083733"/>
                      <a:pt x="2025650" y="1079500"/>
                    </a:cubicBezTo>
                    <a:cubicBezTo>
                      <a:pt x="2028324" y="1075489"/>
                      <a:pt x="2047986" y="1049616"/>
                      <a:pt x="2044700" y="1041400"/>
                    </a:cubicBezTo>
                    <a:cubicBezTo>
                      <a:pt x="2041866" y="1034314"/>
                      <a:pt x="2031354" y="1033770"/>
                      <a:pt x="2025650" y="1028700"/>
                    </a:cubicBezTo>
                    <a:cubicBezTo>
                      <a:pt x="2012226" y="1016768"/>
                      <a:pt x="1987550" y="990600"/>
                      <a:pt x="1987550" y="990600"/>
                    </a:cubicBezTo>
                    <a:cubicBezTo>
                      <a:pt x="1964392" y="921125"/>
                      <a:pt x="2001326" y="1026358"/>
                      <a:pt x="1968500" y="952500"/>
                    </a:cubicBezTo>
                    <a:cubicBezTo>
                      <a:pt x="1963063" y="940267"/>
                      <a:pt x="1960033" y="927100"/>
                      <a:pt x="1955800" y="914400"/>
                    </a:cubicBezTo>
                    <a:cubicBezTo>
                      <a:pt x="1953683" y="908050"/>
                      <a:pt x="1943186" y="909889"/>
                      <a:pt x="1936750" y="908050"/>
                    </a:cubicBezTo>
                    <a:cubicBezTo>
                      <a:pt x="1880936" y="892103"/>
                      <a:pt x="1937975" y="910575"/>
                      <a:pt x="1892300" y="895350"/>
                    </a:cubicBezTo>
                    <a:lnTo>
                      <a:pt x="1854200" y="869950"/>
                    </a:lnTo>
                    <a:cubicBezTo>
                      <a:pt x="1847850" y="865717"/>
                      <a:pt x="1842390" y="859663"/>
                      <a:pt x="1835150" y="857250"/>
                    </a:cubicBezTo>
                    <a:lnTo>
                      <a:pt x="1816100" y="850900"/>
                    </a:lnTo>
                    <a:cubicBezTo>
                      <a:pt x="1809750" y="846667"/>
                      <a:pt x="1804024" y="841300"/>
                      <a:pt x="1797050" y="838200"/>
                    </a:cubicBezTo>
                    <a:cubicBezTo>
                      <a:pt x="1756936" y="820371"/>
                      <a:pt x="1754164" y="826819"/>
                      <a:pt x="1708150" y="819150"/>
                    </a:cubicBezTo>
                    <a:cubicBezTo>
                      <a:pt x="1684329" y="815180"/>
                      <a:pt x="1684838" y="812489"/>
                      <a:pt x="1663700" y="806450"/>
                    </a:cubicBezTo>
                    <a:cubicBezTo>
                      <a:pt x="1655309" y="804052"/>
                      <a:pt x="1647003" y="800745"/>
                      <a:pt x="1638300" y="800100"/>
                    </a:cubicBezTo>
                    <a:cubicBezTo>
                      <a:pt x="1589704" y="796500"/>
                      <a:pt x="1540933" y="795867"/>
                      <a:pt x="1492250" y="793750"/>
                    </a:cubicBezTo>
                    <a:cubicBezTo>
                      <a:pt x="1505641" y="686622"/>
                      <a:pt x="1516217" y="622483"/>
                      <a:pt x="1492250" y="488950"/>
                    </a:cubicBezTo>
                    <a:cubicBezTo>
                      <a:pt x="1489975" y="476277"/>
                      <a:pt x="1466850" y="493183"/>
                      <a:pt x="1454150" y="495300"/>
                    </a:cubicBezTo>
                    <a:cubicBezTo>
                      <a:pt x="1449917" y="501650"/>
                      <a:pt x="1444863" y="507524"/>
                      <a:pt x="1441450" y="514350"/>
                    </a:cubicBezTo>
                    <a:cubicBezTo>
                      <a:pt x="1435195" y="526860"/>
                      <a:pt x="1433726" y="549362"/>
                      <a:pt x="1422400" y="558800"/>
                    </a:cubicBezTo>
                    <a:cubicBezTo>
                      <a:pt x="1415696" y="564387"/>
                      <a:pt x="1405467" y="563033"/>
                      <a:pt x="1397000" y="565150"/>
                    </a:cubicBezTo>
                    <a:cubicBezTo>
                      <a:pt x="1316132" y="557063"/>
                      <a:pt x="1338659" y="579437"/>
                      <a:pt x="1320800" y="508000"/>
                    </a:cubicBezTo>
                    <a:cubicBezTo>
                      <a:pt x="1303851" y="440204"/>
                      <a:pt x="1181100" y="503767"/>
                      <a:pt x="1111250" y="501650"/>
                    </a:cubicBezTo>
                    <a:cubicBezTo>
                      <a:pt x="1109133" y="476250"/>
                      <a:pt x="1108269" y="450714"/>
                      <a:pt x="1104900" y="425450"/>
                    </a:cubicBezTo>
                    <a:cubicBezTo>
                      <a:pt x="1104015" y="418815"/>
                      <a:pt x="1102731" y="411627"/>
                      <a:pt x="1098550" y="406400"/>
                    </a:cubicBezTo>
                    <a:cubicBezTo>
                      <a:pt x="1093782" y="400441"/>
                      <a:pt x="1085710" y="398136"/>
                      <a:pt x="1079500" y="393700"/>
                    </a:cubicBezTo>
                    <a:cubicBezTo>
                      <a:pt x="1070888" y="387549"/>
                      <a:pt x="1063566" y="379383"/>
                      <a:pt x="1054100" y="374650"/>
                    </a:cubicBezTo>
                    <a:cubicBezTo>
                      <a:pt x="1046294" y="370747"/>
                      <a:pt x="1037059" y="370808"/>
                      <a:pt x="1028700" y="368300"/>
                    </a:cubicBezTo>
                    <a:cubicBezTo>
                      <a:pt x="1015878" y="364453"/>
                      <a:pt x="1003300" y="359833"/>
                      <a:pt x="990600" y="355600"/>
                    </a:cubicBezTo>
                    <a:lnTo>
                      <a:pt x="971550" y="349250"/>
                    </a:lnTo>
                    <a:lnTo>
                      <a:pt x="952500" y="342900"/>
                    </a:lnTo>
                    <a:cubicBezTo>
                      <a:pt x="946150" y="338667"/>
                      <a:pt x="940424" y="333300"/>
                      <a:pt x="933450" y="330200"/>
                    </a:cubicBezTo>
                    <a:cubicBezTo>
                      <a:pt x="921217" y="324763"/>
                      <a:pt x="895350" y="317500"/>
                      <a:pt x="895350" y="317500"/>
                    </a:cubicBezTo>
                    <a:cubicBezTo>
                      <a:pt x="880273" y="307449"/>
                      <a:pt x="864684" y="297565"/>
                      <a:pt x="850900" y="285750"/>
                    </a:cubicBezTo>
                    <a:cubicBezTo>
                      <a:pt x="844082" y="279906"/>
                      <a:pt x="838939" y="272213"/>
                      <a:pt x="831850" y="266700"/>
                    </a:cubicBezTo>
                    <a:cubicBezTo>
                      <a:pt x="819802" y="257329"/>
                      <a:pt x="806450" y="249767"/>
                      <a:pt x="793750" y="241300"/>
                    </a:cubicBezTo>
                    <a:lnTo>
                      <a:pt x="736600" y="203200"/>
                    </a:lnTo>
                    <a:cubicBezTo>
                      <a:pt x="709137" y="184891"/>
                      <a:pt x="727586" y="183915"/>
                      <a:pt x="698500" y="171450"/>
                    </a:cubicBezTo>
                    <a:cubicBezTo>
                      <a:pt x="677483" y="162443"/>
                      <a:pt x="620798" y="159870"/>
                      <a:pt x="609600" y="158750"/>
                    </a:cubicBezTo>
                    <a:cubicBezTo>
                      <a:pt x="603177" y="156609"/>
                      <a:pt x="558439" y="140614"/>
                      <a:pt x="546100" y="139700"/>
                    </a:cubicBezTo>
                    <a:cubicBezTo>
                      <a:pt x="497504" y="136100"/>
                      <a:pt x="448733" y="135467"/>
                      <a:pt x="400050" y="133350"/>
                    </a:cubicBezTo>
                    <a:cubicBezTo>
                      <a:pt x="391912" y="131315"/>
                      <a:pt x="364710" y="125205"/>
                      <a:pt x="355600" y="120650"/>
                    </a:cubicBezTo>
                    <a:cubicBezTo>
                      <a:pt x="306361" y="96031"/>
                      <a:pt x="365383" y="117561"/>
                      <a:pt x="317500" y="101600"/>
                    </a:cubicBezTo>
                    <a:cubicBezTo>
                      <a:pt x="299686" y="83786"/>
                      <a:pt x="298124" y="78208"/>
                      <a:pt x="273050" y="69850"/>
                    </a:cubicBezTo>
                    <a:cubicBezTo>
                      <a:pt x="256491" y="64330"/>
                      <a:pt x="222250" y="57150"/>
                      <a:pt x="222250" y="57150"/>
                    </a:cubicBezTo>
                    <a:cubicBezTo>
                      <a:pt x="192061" y="37024"/>
                      <a:pt x="210440" y="46863"/>
                      <a:pt x="165100" y="31750"/>
                    </a:cubicBezTo>
                    <a:cubicBezTo>
                      <a:pt x="158750" y="29633"/>
                      <a:pt x="152733" y="25771"/>
                      <a:pt x="146050" y="25400"/>
                    </a:cubicBezTo>
                    <a:lnTo>
                      <a:pt x="44450" y="0"/>
                    </a:lnTo>
                    <a:close/>
                  </a:path>
                </a:pathLst>
              </a:cu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5" name="Freeform 2054"/>
              <p:cNvSpPr/>
              <p:nvPr/>
            </p:nvSpPr>
            <p:spPr>
              <a:xfrm>
                <a:off x="24142700" y="18923000"/>
                <a:ext cx="673100" cy="701709"/>
              </a:xfrm>
              <a:custGeom>
                <a:avLst/>
                <a:gdLst>
                  <a:gd name="connsiteX0" fmla="*/ 0 w 673100"/>
                  <a:gd name="connsiteY0" fmla="*/ 57150 h 701709"/>
                  <a:gd name="connsiteX1" fmla="*/ 25400 w 673100"/>
                  <a:gd name="connsiteY1" fmla="*/ 53975 h 701709"/>
                  <a:gd name="connsiteX2" fmla="*/ 53975 w 673100"/>
                  <a:gd name="connsiteY2" fmla="*/ 44450 h 701709"/>
                  <a:gd name="connsiteX3" fmla="*/ 66675 w 673100"/>
                  <a:gd name="connsiteY3" fmla="*/ 41275 h 701709"/>
                  <a:gd name="connsiteX4" fmla="*/ 85725 w 673100"/>
                  <a:gd name="connsiteY4" fmla="*/ 28575 h 701709"/>
                  <a:gd name="connsiteX5" fmla="*/ 95250 w 673100"/>
                  <a:gd name="connsiteY5" fmla="*/ 22225 h 701709"/>
                  <a:gd name="connsiteX6" fmla="*/ 190500 w 673100"/>
                  <a:gd name="connsiteY6" fmla="*/ 12700 h 701709"/>
                  <a:gd name="connsiteX7" fmla="*/ 212725 w 673100"/>
                  <a:gd name="connsiteY7" fmla="*/ 6350 h 701709"/>
                  <a:gd name="connsiteX8" fmla="*/ 231775 w 673100"/>
                  <a:gd name="connsiteY8" fmla="*/ 0 h 701709"/>
                  <a:gd name="connsiteX9" fmla="*/ 304800 w 673100"/>
                  <a:gd name="connsiteY9" fmla="*/ 3175 h 701709"/>
                  <a:gd name="connsiteX10" fmla="*/ 323850 w 673100"/>
                  <a:gd name="connsiteY10" fmla="*/ 6350 h 701709"/>
                  <a:gd name="connsiteX11" fmla="*/ 342900 w 673100"/>
                  <a:gd name="connsiteY11" fmla="*/ 19050 h 701709"/>
                  <a:gd name="connsiteX12" fmla="*/ 355600 w 673100"/>
                  <a:gd name="connsiteY12" fmla="*/ 47625 h 701709"/>
                  <a:gd name="connsiteX13" fmla="*/ 358775 w 673100"/>
                  <a:gd name="connsiteY13" fmla="*/ 57150 h 701709"/>
                  <a:gd name="connsiteX14" fmla="*/ 371475 w 673100"/>
                  <a:gd name="connsiteY14" fmla="*/ 60325 h 701709"/>
                  <a:gd name="connsiteX15" fmla="*/ 501650 w 673100"/>
                  <a:gd name="connsiteY15" fmla="*/ 63500 h 701709"/>
                  <a:gd name="connsiteX16" fmla="*/ 504825 w 673100"/>
                  <a:gd name="connsiteY16" fmla="*/ 73025 h 701709"/>
                  <a:gd name="connsiteX17" fmla="*/ 514350 w 673100"/>
                  <a:gd name="connsiteY17" fmla="*/ 76200 h 701709"/>
                  <a:gd name="connsiteX18" fmla="*/ 523875 w 673100"/>
                  <a:gd name="connsiteY18" fmla="*/ 82550 h 701709"/>
                  <a:gd name="connsiteX19" fmla="*/ 606425 w 673100"/>
                  <a:gd name="connsiteY19" fmla="*/ 85725 h 701709"/>
                  <a:gd name="connsiteX20" fmla="*/ 635000 w 673100"/>
                  <a:gd name="connsiteY20" fmla="*/ 101600 h 701709"/>
                  <a:gd name="connsiteX21" fmla="*/ 644525 w 673100"/>
                  <a:gd name="connsiteY21" fmla="*/ 120650 h 701709"/>
                  <a:gd name="connsiteX22" fmla="*/ 647700 w 673100"/>
                  <a:gd name="connsiteY22" fmla="*/ 130175 h 701709"/>
                  <a:gd name="connsiteX23" fmla="*/ 660400 w 673100"/>
                  <a:gd name="connsiteY23" fmla="*/ 149225 h 701709"/>
                  <a:gd name="connsiteX24" fmla="*/ 663575 w 673100"/>
                  <a:gd name="connsiteY24" fmla="*/ 158750 h 701709"/>
                  <a:gd name="connsiteX25" fmla="*/ 673100 w 673100"/>
                  <a:gd name="connsiteY25" fmla="*/ 177800 h 701709"/>
                  <a:gd name="connsiteX26" fmla="*/ 669925 w 673100"/>
                  <a:gd name="connsiteY26" fmla="*/ 209550 h 701709"/>
                  <a:gd name="connsiteX27" fmla="*/ 666750 w 673100"/>
                  <a:gd name="connsiteY27" fmla="*/ 222250 h 701709"/>
                  <a:gd name="connsiteX28" fmla="*/ 647700 w 673100"/>
                  <a:gd name="connsiteY28" fmla="*/ 228600 h 701709"/>
                  <a:gd name="connsiteX29" fmla="*/ 635000 w 673100"/>
                  <a:gd name="connsiteY29" fmla="*/ 234950 h 701709"/>
                  <a:gd name="connsiteX30" fmla="*/ 625475 w 673100"/>
                  <a:gd name="connsiteY30" fmla="*/ 244475 h 701709"/>
                  <a:gd name="connsiteX31" fmla="*/ 596900 w 673100"/>
                  <a:gd name="connsiteY31" fmla="*/ 260350 h 701709"/>
                  <a:gd name="connsiteX32" fmla="*/ 581025 w 673100"/>
                  <a:gd name="connsiteY32" fmla="*/ 276225 h 701709"/>
                  <a:gd name="connsiteX33" fmla="*/ 561975 w 673100"/>
                  <a:gd name="connsiteY33" fmla="*/ 292100 h 701709"/>
                  <a:gd name="connsiteX34" fmla="*/ 552450 w 673100"/>
                  <a:gd name="connsiteY34" fmla="*/ 298450 h 701709"/>
                  <a:gd name="connsiteX35" fmla="*/ 542925 w 673100"/>
                  <a:gd name="connsiteY35" fmla="*/ 307975 h 701709"/>
                  <a:gd name="connsiteX36" fmla="*/ 533400 w 673100"/>
                  <a:gd name="connsiteY36" fmla="*/ 311150 h 701709"/>
                  <a:gd name="connsiteX37" fmla="*/ 527050 w 673100"/>
                  <a:gd name="connsiteY37" fmla="*/ 320675 h 701709"/>
                  <a:gd name="connsiteX38" fmla="*/ 508000 w 673100"/>
                  <a:gd name="connsiteY38" fmla="*/ 330200 h 701709"/>
                  <a:gd name="connsiteX39" fmla="*/ 495300 w 673100"/>
                  <a:gd name="connsiteY39" fmla="*/ 339725 h 701709"/>
                  <a:gd name="connsiteX40" fmla="*/ 479425 w 673100"/>
                  <a:gd name="connsiteY40" fmla="*/ 352425 h 701709"/>
                  <a:gd name="connsiteX41" fmla="*/ 460375 w 673100"/>
                  <a:gd name="connsiteY41" fmla="*/ 368300 h 701709"/>
                  <a:gd name="connsiteX42" fmla="*/ 441325 w 673100"/>
                  <a:gd name="connsiteY42" fmla="*/ 381000 h 701709"/>
                  <a:gd name="connsiteX43" fmla="*/ 431800 w 673100"/>
                  <a:gd name="connsiteY43" fmla="*/ 387350 h 701709"/>
                  <a:gd name="connsiteX44" fmla="*/ 422275 w 673100"/>
                  <a:gd name="connsiteY44" fmla="*/ 390525 h 701709"/>
                  <a:gd name="connsiteX45" fmla="*/ 412750 w 673100"/>
                  <a:gd name="connsiteY45" fmla="*/ 396875 h 701709"/>
                  <a:gd name="connsiteX46" fmla="*/ 403225 w 673100"/>
                  <a:gd name="connsiteY46" fmla="*/ 400050 h 701709"/>
                  <a:gd name="connsiteX47" fmla="*/ 381000 w 673100"/>
                  <a:gd name="connsiteY47" fmla="*/ 415925 h 701709"/>
                  <a:gd name="connsiteX48" fmla="*/ 368300 w 673100"/>
                  <a:gd name="connsiteY48" fmla="*/ 419100 h 701709"/>
                  <a:gd name="connsiteX49" fmla="*/ 358775 w 673100"/>
                  <a:gd name="connsiteY49" fmla="*/ 425450 h 701709"/>
                  <a:gd name="connsiteX50" fmla="*/ 346075 w 673100"/>
                  <a:gd name="connsiteY50" fmla="*/ 431800 h 701709"/>
                  <a:gd name="connsiteX51" fmla="*/ 336550 w 673100"/>
                  <a:gd name="connsiteY51" fmla="*/ 441325 h 701709"/>
                  <a:gd name="connsiteX52" fmla="*/ 327025 w 673100"/>
                  <a:gd name="connsiteY52" fmla="*/ 447675 h 701709"/>
                  <a:gd name="connsiteX53" fmla="*/ 320675 w 673100"/>
                  <a:gd name="connsiteY53" fmla="*/ 457200 h 701709"/>
                  <a:gd name="connsiteX54" fmla="*/ 311150 w 673100"/>
                  <a:gd name="connsiteY54" fmla="*/ 463550 h 701709"/>
                  <a:gd name="connsiteX55" fmla="*/ 304800 w 673100"/>
                  <a:gd name="connsiteY55" fmla="*/ 482600 h 701709"/>
                  <a:gd name="connsiteX56" fmla="*/ 320675 w 673100"/>
                  <a:gd name="connsiteY56" fmla="*/ 530225 h 701709"/>
                  <a:gd name="connsiteX57" fmla="*/ 330200 w 673100"/>
                  <a:gd name="connsiteY57" fmla="*/ 533400 h 701709"/>
                  <a:gd name="connsiteX58" fmla="*/ 358775 w 673100"/>
                  <a:gd name="connsiteY58" fmla="*/ 558800 h 701709"/>
                  <a:gd name="connsiteX59" fmla="*/ 374650 w 673100"/>
                  <a:gd name="connsiteY59" fmla="*/ 581025 h 701709"/>
                  <a:gd name="connsiteX60" fmla="*/ 396875 w 673100"/>
                  <a:gd name="connsiteY60" fmla="*/ 609600 h 701709"/>
                  <a:gd name="connsiteX61" fmla="*/ 403225 w 673100"/>
                  <a:gd name="connsiteY61" fmla="*/ 638175 h 701709"/>
                  <a:gd name="connsiteX62" fmla="*/ 409575 w 673100"/>
                  <a:gd name="connsiteY62" fmla="*/ 676275 h 701709"/>
                  <a:gd name="connsiteX63" fmla="*/ 406400 w 673100"/>
                  <a:gd name="connsiteY63" fmla="*/ 698500 h 701709"/>
                  <a:gd name="connsiteX64" fmla="*/ 396875 w 673100"/>
                  <a:gd name="connsiteY64" fmla="*/ 701675 h 701709"/>
                  <a:gd name="connsiteX65" fmla="*/ 342900 w 673100"/>
                  <a:gd name="connsiteY65" fmla="*/ 695325 h 701709"/>
                  <a:gd name="connsiteX66" fmla="*/ 320675 w 673100"/>
                  <a:gd name="connsiteY66" fmla="*/ 692150 h 701709"/>
                  <a:gd name="connsiteX67" fmla="*/ 298450 w 673100"/>
                  <a:gd name="connsiteY67" fmla="*/ 685800 h 701709"/>
                  <a:gd name="connsiteX68" fmla="*/ 285750 w 673100"/>
                  <a:gd name="connsiteY68" fmla="*/ 682625 h 701709"/>
                  <a:gd name="connsiteX69" fmla="*/ 266700 w 673100"/>
                  <a:gd name="connsiteY69" fmla="*/ 673100 h 701709"/>
                  <a:gd name="connsiteX70" fmla="*/ 247650 w 673100"/>
                  <a:gd name="connsiteY70" fmla="*/ 663575 h 701709"/>
                  <a:gd name="connsiteX71" fmla="*/ 238125 w 673100"/>
                  <a:gd name="connsiteY71" fmla="*/ 654050 h 701709"/>
                  <a:gd name="connsiteX72" fmla="*/ 228600 w 673100"/>
                  <a:gd name="connsiteY72" fmla="*/ 647700 h 701709"/>
                  <a:gd name="connsiteX73" fmla="*/ 212725 w 673100"/>
                  <a:gd name="connsiteY73" fmla="*/ 631825 h 701709"/>
                  <a:gd name="connsiteX74" fmla="*/ 206375 w 673100"/>
                  <a:gd name="connsiteY74" fmla="*/ 622300 h 701709"/>
                  <a:gd name="connsiteX75" fmla="*/ 196850 w 673100"/>
                  <a:gd name="connsiteY75" fmla="*/ 587375 h 701709"/>
                  <a:gd name="connsiteX76" fmla="*/ 187325 w 673100"/>
                  <a:gd name="connsiteY76" fmla="*/ 561975 h 701709"/>
                  <a:gd name="connsiteX77" fmla="*/ 184150 w 673100"/>
                  <a:gd name="connsiteY77" fmla="*/ 542925 h 701709"/>
                  <a:gd name="connsiteX78" fmla="*/ 174625 w 673100"/>
                  <a:gd name="connsiteY78" fmla="*/ 511175 h 701709"/>
                  <a:gd name="connsiteX79" fmla="*/ 171450 w 673100"/>
                  <a:gd name="connsiteY79" fmla="*/ 492125 h 701709"/>
                  <a:gd name="connsiteX80" fmla="*/ 165100 w 673100"/>
                  <a:gd name="connsiteY80" fmla="*/ 473075 h 701709"/>
                  <a:gd name="connsiteX81" fmla="*/ 161925 w 673100"/>
                  <a:gd name="connsiteY81" fmla="*/ 463550 h 701709"/>
                  <a:gd name="connsiteX82" fmla="*/ 158750 w 673100"/>
                  <a:gd name="connsiteY82" fmla="*/ 454025 h 701709"/>
                  <a:gd name="connsiteX83" fmla="*/ 152400 w 673100"/>
                  <a:gd name="connsiteY83" fmla="*/ 444500 h 701709"/>
                  <a:gd name="connsiteX84" fmla="*/ 152400 w 673100"/>
                  <a:gd name="connsiteY84" fmla="*/ 384175 h 701709"/>
                  <a:gd name="connsiteX85" fmla="*/ 177800 w 673100"/>
                  <a:gd name="connsiteY85" fmla="*/ 368300 h 701709"/>
                  <a:gd name="connsiteX86" fmla="*/ 187325 w 673100"/>
                  <a:gd name="connsiteY86" fmla="*/ 365125 h 701709"/>
                  <a:gd name="connsiteX87" fmla="*/ 206375 w 673100"/>
                  <a:gd name="connsiteY87" fmla="*/ 352425 h 701709"/>
                  <a:gd name="connsiteX88" fmla="*/ 215900 w 673100"/>
                  <a:gd name="connsiteY88" fmla="*/ 346075 h 701709"/>
                  <a:gd name="connsiteX89" fmla="*/ 234950 w 673100"/>
                  <a:gd name="connsiteY89" fmla="*/ 339725 h 701709"/>
                  <a:gd name="connsiteX90" fmla="*/ 244475 w 673100"/>
                  <a:gd name="connsiteY90" fmla="*/ 336550 h 701709"/>
                  <a:gd name="connsiteX91" fmla="*/ 292100 w 673100"/>
                  <a:gd name="connsiteY91" fmla="*/ 339725 h 701709"/>
                  <a:gd name="connsiteX92" fmla="*/ 301625 w 673100"/>
                  <a:gd name="connsiteY92" fmla="*/ 342900 h 701709"/>
                  <a:gd name="connsiteX93" fmla="*/ 311150 w 673100"/>
                  <a:gd name="connsiteY93" fmla="*/ 352425 h 701709"/>
                  <a:gd name="connsiteX94" fmla="*/ 320675 w 673100"/>
                  <a:gd name="connsiteY94" fmla="*/ 358775 h 701709"/>
                  <a:gd name="connsiteX95" fmla="*/ 349250 w 673100"/>
                  <a:gd name="connsiteY95" fmla="*/ 355600 h 701709"/>
                  <a:gd name="connsiteX96" fmla="*/ 358775 w 673100"/>
                  <a:gd name="connsiteY96" fmla="*/ 352425 h 701709"/>
                  <a:gd name="connsiteX97" fmla="*/ 371475 w 673100"/>
                  <a:gd name="connsiteY97" fmla="*/ 349250 h 701709"/>
                  <a:gd name="connsiteX98" fmla="*/ 390525 w 673100"/>
                  <a:gd name="connsiteY98" fmla="*/ 342900 h 701709"/>
                  <a:gd name="connsiteX99" fmla="*/ 409575 w 673100"/>
                  <a:gd name="connsiteY99" fmla="*/ 327025 h 701709"/>
                  <a:gd name="connsiteX100" fmla="*/ 419100 w 673100"/>
                  <a:gd name="connsiteY100" fmla="*/ 323850 h 701709"/>
                  <a:gd name="connsiteX101" fmla="*/ 428625 w 673100"/>
                  <a:gd name="connsiteY101" fmla="*/ 317500 h 701709"/>
                  <a:gd name="connsiteX102" fmla="*/ 438150 w 673100"/>
                  <a:gd name="connsiteY102" fmla="*/ 314325 h 701709"/>
                  <a:gd name="connsiteX103" fmla="*/ 457200 w 673100"/>
                  <a:gd name="connsiteY103" fmla="*/ 301625 h 701709"/>
                  <a:gd name="connsiteX104" fmla="*/ 466725 w 673100"/>
                  <a:gd name="connsiteY104" fmla="*/ 295275 h 701709"/>
                  <a:gd name="connsiteX105" fmla="*/ 473075 w 673100"/>
                  <a:gd name="connsiteY105" fmla="*/ 285750 h 701709"/>
                  <a:gd name="connsiteX106" fmla="*/ 482600 w 673100"/>
                  <a:gd name="connsiteY106" fmla="*/ 282575 h 701709"/>
                  <a:gd name="connsiteX107" fmla="*/ 501650 w 673100"/>
                  <a:gd name="connsiteY107" fmla="*/ 266700 h 701709"/>
                  <a:gd name="connsiteX108" fmla="*/ 504825 w 673100"/>
                  <a:gd name="connsiteY108" fmla="*/ 257175 h 701709"/>
                  <a:gd name="connsiteX109" fmla="*/ 495300 w 673100"/>
                  <a:gd name="connsiteY109" fmla="*/ 228600 h 701709"/>
                  <a:gd name="connsiteX110" fmla="*/ 485775 w 673100"/>
                  <a:gd name="connsiteY110" fmla="*/ 225425 h 701709"/>
                  <a:gd name="connsiteX111" fmla="*/ 476250 w 673100"/>
                  <a:gd name="connsiteY111" fmla="*/ 228600 h 701709"/>
                  <a:gd name="connsiteX112" fmla="*/ 463550 w 673100"/>
                  <a:gd name="connsiteY112" fmla="*/ 247650 h 701709"/>
                  <a:gd name="connsiteX113" fmla="*/ 457200 w 673100"/>
                  <a:gd name="connsiteY113" fmla="*/ 257175 h 701709"/>
                  <a:gd name="connsiteX114" fmla="*/ 447675 w 673100"/>
                  <a:gd name="connsiteY114" fmla="*/ 263525 h 701709"/>
                  <a:gd name="connsiteX115" fmla="*/ 441325 w 673100"/>
                  <a:gd name="connsiteY115" fmla="*/ 273050 h 701709"/>
                  <a:gd name="connsiteX116" fmla="*/ 431800 w 673100"/>
                  <a:gd name="connsiteY116" fmla="*/ 276225 h 701709"/>
                  <a:gd name="connsiteX117" fmla="*/ 422275 w 673100"/>
                  <a:gd name="connsiteY117" fmla="*/ 282575 h 701709"/>
                  <a:gd name="connsiteX118" fmla="*/ 387350 w 673100"/>
                  <a:gd name="connsiteY118" fmla="*/ 288925 h 701709"/>
                  <a:gd name="connsiteX119" fmla="*/ 355600 w 673100"/>
                  <a:gd name="connsiteY119" fmla="*/ 298450 h 701709"/>
                  <a:gd name="connsiteX120" fmla="*/ 311150 w 673100"/>
                  <a:gd name="connsiteY120" fmla="*/ 295275 h 701709"/>
                  <a:gd name="connsiteX121" fmla="*/ 295275 w 673100"/>
                  <a:gd name="connsiteY121" fmla="*/ 279400 h 701709"/>
                  <a:gd name="connsiteX122" fmla="*/ 285750 w 673100"/>
                  <a:gd name="connsiteY122" fmla="*/ 276225 h 701709"/>
                  <a:gd name="connsiteX123" fmla="*/ 276225 w 673100"/>
                  <a:gd name="connsiteY123" fmla="*/ 266700 h 701709"/>
                  <a:gd name="connsiteX124" fmla="*/ 266700 w 673100"/>
                  <a:gd name="connsiteY124" fmla="*/ 263525 h 701709"/>
                  <a:gd name="connsiteX125" fmla="*/ 260350 w 673100"/>
                  <a:gd name="connsiteY125" fmla="*/ 254000 h 701709"/>
                  <a:gd name="connsiteX126" fmla="*/ 266700 w 673100"/>
                  <a:gd name="connsiteY126" fmla="*/ 244475 h 701709"/>
                  <a:gd name="connsiteX127" fmla="*/ 269875 w 673100"/>
                  <a:gd name="connsiteY127" fmla="*/ 231775 h 701709"/>
                  <a:gd name="connsiteX128" fmla="*/ 177800 w 673100"/>
                  <a:gd name="connsiteY128" fmla="*/ 215900 h 701709"/>
                  <a:gd name="connsiteX129" fmla="*/ 95250 w 673100"/>
                  <a:gd name="connsiteY129" fmla="*/ 209550 h 701709"/>
                  <a:gd name="connsiteX130" fmla="*/ 76200 w 673100"/>
                  <a:gd name="connsiteY130" fmla="*/ 196850 h 701709"/>
                  <a:gd name="connsiteX131" fmla="*/ 73025 w 673100"/>
                  <a:gd name="connsiteY131" fmla="*/ 180975 h 701709"/>
                  <a:gd name="connsiteX132" fmla="*/ 69850 w 673100"/>
                  <a:gd name="connsiteY132" fmla="*/ 152400 h 701709"/>
                  <a:gd name="connsiteX133" fmla="*/ 63500 w 673100"/>
                  <a:gd name="connsiteY133" fmla="*/ 133350 h 701709"/>
                  <a:gd name="connsiteX134" fmla="*/ 57150 w 673100"/>
                  <a:gd name="connsiteY134" fmla="*/ 114300 h 701709"/>
                  <a:gd name="connsiteX135" fmla="*/ 44450 w 673100"/>
                  <a:gd name="connsiteY135" fmla="*/ 95250 h 701709"/>
                  <a:gd name="connsiteX136" fmla="*/ 38100 w 673100"/>
                  <a:gd name="connsiteY136" fmla="*/ 85725 h 701709"/>
                  <a:gd name="connsiteX137" fmla="*/ 34925 w 673100"/>
                  <a:gd name="connsiteY137" fmla="*/ 76200 h 701709"/>
                  <a:gd name="connsiteX138" fmla="*/ 25400 w 673100"/>
                  <a:gd name="connsiteY138" fmla="*/ 69850 h 701709"/>
                  <a:gd name="connsiteX139" fmla="*/ 0 w 673100"/>
                  <a:gd name="connsiteY139" fmla="*/ 57150 h 7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73100" h="701709">
                    <a:moveTo>
                      <a:pt x="0" y="57150"/>
                    </a:moveTo>
                    <a:cubicBezTo>
                      <a:pt x="0" y="54504"/>
                      <a:pt x="17094" y="55929"/>
                      <a:pt x="25400" y="53975"/>
                    </a:cubicBezTo>
                    <a:cubicBezTo>
                      <a:pt x="35173" y="51675"/>
                      <a:pt x="44235" y="46885"/>
                      <a:pt x="53975" y="44450"/>
                    </a:cubicBezTo>
                    <a:lnTo>
                      <a:pt x="66675" y="41275"/>
                    </a:lnTo>
                    <a:lnTo>
                      <a:pt x="85725" y="28575"/>
                    </a:lnTo>
                    <a:lnTo>
                      <a:pt x="95250" y="22225"/>
                    </a:lnTo>
                    <a:cubicBezTo>
                      <a:pt x="128567" y="14"/>
                      <a:pt x="100962" y="16016"/>
                      <a:pt x="190500" y="12700"/>
                    </a:cubicBezTo>
                    <a:cubicBezTo>
                      <a:pt x="222511" y="2030"/>
                      <a:pt x="172858" y="18310"/>
                      <a:pt x="212725" y="6350"/>
                    </a:cubicBezTo>
                    <a:cubicBezTo>
                      <a:pt x="219136" y="4427"/>
                      <a:pt x="225425" y="2117"/>
                      <a:pt x="231775" y="0"/>
                    </a:cubicBezTo>
                    <a:cubicBezTo>
                      <a:pt x="256117" y="1058"/>
                      <a:pt x="280493" y="1499"/>
                      <a:pt x="304800" y="3175"/>
                    </a:cubicBezTo>
                    <a:cubicBezTo>
                      <a:pt x="311222" y="3618"/>
                      <a:pt x="317908" y="3874"/>
                      <a:pt x="323850" y="6350"/>
                    </a:cubicBezTo>
                    <a:cubicBezTo>
                      <a:pt x="330895" y="9285"/>
                      <a:pt x="342900" y="19050"/>
                      <a:pt x="342900" y="19050"/>
                    </a:cubicBezTo>
                    <a:cubicBezTo>
                      <a:pt x="359282" y="68197"/>
                      <a:pt x="340506" y="17436"/>
                      <a:pt x="355600" y="47625"/>
                    </a:cubicBezTo>
                    <a:cubicBezTo>
                      <a:pt x="357097" y="50618"/>
                      <a:pt x="356162" y="55059"/>
                      <a:pt x="358775" y="57150"/>
                    </a:cubicBezTo>
                    <a:cubicBezTo>
                      <a:pt x="362182" y="59876"/>
                      <a:pt x="367116" y="60131"/>
                      <a:pt x="371475" y="60325"/>
                    </a:cubicBezTo>
                    <a:cubicBezTo>
                      <a:pt x="414837" y="62252"/>
                      <a:pt x="458258" y="62442"/>
                      <a:pt x="501650" y="63500"/>
                    </a:cubicBezTo>
                    <a:cubicBezTo>
                      <a:pt x="502708" y="66675"/>
                      <a:pt x="502458" y="70658"/>
                      <a:pt x="504825" y="73025"/>
                    </a:cubicBezTo>
                    <a:cubicBezTo>
                      <a:pt x="507192" y="75392"/>
                      <a:pt x="511357" y="74703"/>
                      <a:pt x="514350" y="76200"/>
                    </a:cubicBezTo>
                    <a:cubicBezTo>
                      <a:pt x="517763" y="77907"/>
                      <a:pt x="520079" y="82157"/>
                      <a:pt x="523875" y="82550"/>
                    </a:cubicBezTo>
                    <a:cubicBezTo>
                      <a:pt x="551266" y="85384"/>
                      <a:pt x="578908" y="84667"/>
                      <a:pt x="606425" y="85725"/>
                    </a:cubicBezTo>
                    <a:cubicBezTo>
                      <a:pt x="629735" y="93495"/>
                      <a:pt x="620742" y="87342"/>
                      <a:pt x="635000" y="101600"/>
                    </a:cubicBezTo>
                    <a:cubicBezTo>
                      <a:pt x="642980" y="125541"/>
                      <a:pt x="632215" y="96031"/>
                      <a:pt x="644525" y="120650"/>
                    </a:cubicBezTo>
                    <a:cubicBezTo>
                      <a:pt x="646022" y="123643"/>
                      <a:pt x="646075" y="127249"/>
                      <a:pt x="647700" y="130175"/>
                    </a:cubicBezTo>
                    <a:cubicBezTo>
                      <a:pt x="651406" y="136846"/>
                      <a:pt x="657987" y="141985"/>
                      <a:pt x="660400" y="149225"/>
                    </a:cubicBezTo>
                    <a:cubicBezTo>
                      <a:pt x="661458" y="152400"/>
                      <a:pt x="662078" y="155757"/>
                      <a:pt x="663575" y="158750"/>
                    </a:cubicBezTo>
                    <a:cubicBezTo>
                      <a:pt x="675885" y="183369"/>
                      <a:pt x="665120" y="153859"/>
                      <a:pt x="673100" y="177800"/>
                    </a:cubicBezTo>
                    <a:cubicBezTo>
                      <a:pt x="672042" y="188383"/>
                      <a:pt x="671429" y="199021"/>
                      <a:pt x="669925" y="209550"/>
                    </a:cubicBezTo>
                    <a:cubicBezTo>
                      <a:pt x="669308" y="213870"/>
                      <a:pt x="670063" y="219410"/>
                      <a:pt x="666750" y="222250"/>
                    </a:cubicBezTo>
                    <a:cubicBezTo>
                      <a:pt x="661668" y="226606"/>
                      <a:pt x="654050" y="226483"/>
                      <a:pt x="647700" y="228600"/>
                    </a:cubicBezTo>
                    <a:cubicBezTo>
                      <a:pt x="643210" y="230097"/>
                      <a:pt x="638851" y="232199"/>
                      <a:pt x="635000" y="234950"/>
                    </a:cubicBezTo>
                    <a:cubicBezTo>
                      <a:pt x="631346" y="237560"/>
                      <a:pt x="629019" y="241718"/>
                      <a:pt x="625475" y="244475"/>
                    </a:cubicBezTo>
                    <a:cubicBezTo>
                      <a:pt x="609099" y="257212"/>
                      <a:pt x="611271" y="255560"/>
                      <a:pt x="596900" y="260350"/>
                    </a:cubicBezTo>
                    <a:cubicBezTo>
                      <a:pt x="579967" y="285750"/>
                      <a:pt x="602192" y="255058"/>
                      <a:pt x="581025" y="276225"/>
                    </a:cubicBezTo>
                    <a:cubicBezTo>
                      <a:pt x="563725" y="293525"/>
                      <a:pt x="580167" y="286036"/>
                      <a:pt x="561975" y="292100"/>
                    </a:cubicBezTo>
                    <a:cubicBezTo>
                      <a:pt x="558800" y="294217"/>
                      <a:pt x="555381" y="296007"/>
                      <a:pt x="552450" y="298450"/>
                    </a:cubicBezTo>
                    <a:cubicBezTo>
                      <a:pt x="549001" y="301325"/>
                      <a:pt x="546661" y="305484"/>
                      <a:pt x="542925" y="307975"/>
                    </a:cubicBezTo>
                    <a:cubicBezTo>
                      <a:pt x="540140" y="309831"/>
                      <a:pt x="536575" y="310092"/>
                      <a:pt x="533400" y="311150"/>
                    </a:cubicBezTo>
                    <a:cubicBezTo>
                      <a:pt x="531283" y="314325"/>
                      <a:pt x="529748" y="317977"/>
                      <a:pt x="527050" y="320675"/>
                    </a:cubicBezTo>
                    <a:cubicBezTo>
                      <a:pt x="520895" y="326830"/>
                      <a:pt x="515747" y="327618"/>
                      <a:pt x="508000" y="330200"/>
                    </a:cubicBezTo>
                    <a:cubicBezTo>
                      <a:pt x="503767" y="333375"/>
                      <a:pt x="499042" y="335983"/>
                      <a:pt x="495300" y="339725"/>
                    </a:cubicBezTo>
                    <a:cubicBezTo>
                      <a:pt x="480939" y="354086"/>
                      <a:pt x="497968" y="346244"/>
                      <a:pt x="479425" y="352425"/>
                    </a:cubicBezTo>
                    <a:cubicBezTo>
                      <a:pt x="445388" y="375116"/>
                      <a:pt x="497045" y="339779"/>
                      <a:pt x="460375" y="368300"/>
                    </a:cubicBezTo>
                    <a:cubicBezTo>
                      <a:pt x="454351" y="372985"/>
                      <a:pt x="447675" y="376767"/>
                      <a:pt x="441325" y="381000"/>
                    </a:cubicBezTo>
                    <a:lnTo>
                      <a:pt x="431800" y="387350"/>
                    </a:lnTo>
                    <a:cubicBezTo>
                      <a:pt x="429015" y="389206"/>
                      <a:pt x="425450" y="389467"/>
                      <a:pt x="422275" y="390525"/>
                    </a:cubicBezTo>
                    <a:cubicBezTo>
                      <a:pt x="419100" y="392642"/>
                      <a:pt x="416163" y="395168"/>
                      <a:pt x="412750" y="396875"/>
                    </a:cubicBezTo>
                    <a:cubicBezTo>
                      <a:pt x="409757" y="398372"/>
                      <a:pt x="406131" y="398390"/>
                      <a:pt x="403225" y="400050"/>
                    </a:cubicBezTo>
                    <a:cubicBezTo>
                      <a:pt x="399972" y="401909"/>
                      <a:pt x="385914" y="413819"/>
                      <a:pt x="381000" y="415925"/>
                    </a:cubicBezTo>
                    <a:cubicBezTo>
                      <a:pt x="376989" y="417644"/>
                      <a:pt x="372533" y="418042"/>
                      <a:pt x="368300" y="419100"/>
                    </a:cubicBezTo>
                    <a:cubicBezTo>
                      <a:pt x="365125" y="421217"/>
                      <a:pt x="362088" y="423557"/>
                      <a:pt x="358775" y="425450"/>
                    </a:cubicBezTo>
                    <a:cubicBezTo>
                      <a:pt x="354666" y="427798"/>
                      <a:pt x="349926" y="429049"/>
                      <a:pt x="346075" y="431800"/>
                    </a:cubicBezTo>
                    <a:cubicBezTo>
                      <a:pt x="342421" y="434410"/>
                      <a:pt x="339999" y="438450"/>
                      <a:pt x="336550" y="441325"/>
                    </a:cubicBezTo>
                    <a:cubicBezTo>
                      <a:pt x="333619" y="443768"/>
                      <a:pt x="330200" y="445558"/>
                      <a:pt x="327025" y="447675"/>
                    </a:cubicBezTo>
                    <a:cubicBezTo>
                      <a:pt x="324908" y="450850"/>
                      <a:pt x="323373" y="454502"/>
                      <a:pt x="320675" y="457200"/>
                    </a:cubicBezTo>
                    <a:cubicBezTo>
                      <a:pt x="317977" y="459898"/>
                      <a:pt x="313172" y="460314"/>
                      <a:pt x="311150" y="463550"/>
                    </a:cubicBezTo>
                    <a:cubicBezTo>
                      <a:pt x="307602" y="469226"/>
                      <a:pt x="304800" y="482600"/>
                      <a:pt x="304800" y="482600"/>
                    </a:cubicBezTo>
                    <a:cubicBezTo>
                      <a:pt x="308818" y="518760"/>
                      <a:pt x="302659" y="503201"/>
                      <a:pt x="320675" y="530225"/>
                    </a:cubicBezTo>
                    <a:cubicBezTo>
                      <a:pt x="322531" y="533010"/>
                      <a:pt x="327025" y="532342"/>
                      <a:pt x="330200" y="533400"/>
                    </a:cubicBezTo>
                    <a:cubicBezTo>
                      <a:pt x="341652" y="541035"/>
                      <a:pt x="350076" y="545751"/>
                      <a:pt x="358775" y="558800"/>
                    </a:cubicBezTo>
                    <a:cubicBezTo>
                      <a:pt x="363801" y="566338"/>
                      <a:pt x="368743" y="574133"/>
                      <a:pt x="374650" y="581025"/>
                    </a:cubicBezTo>
                    <a:cubicBezTo>
                      <a:pt x="383616" y="591485"/>
                      <a:pt x="391807" y="594397"/>
                      <a:pt x="396875" y="609600"/>
                    </a:cubicBezTo>
                    <a:cubicBezTo>
                      <a:pt x="402473" y="626394"/>
                      <a:pt x="398755" y="613589"/>
                      <a:pt x="403225" y="638175"/>
                    </a:cubicBezTo>
                    <a:cubicBezTo>
                      <a:pt x="409415" y="672221"/>
                      <a:pt x="403491" y="633685"/>
                      <a:pt x="409575" y="676275"/>
                    </a:cubicBezTo>
                    <a:cubicBezTo>
                      <a:pt x="408517" y="683683"/>
                      <a:pt x="409747" y="691807"/>
                      <a:pt x="406400" y="698500"/>
                    </a:cubicBezTo>
                    <a:cubicBezTo>
                      <a:pt x="404903" y="701493"/>
                      <a:pt x="400218" y="701842"/>
                      <a:pt x="396875" y="701675"/>
                    </a:cubicBezTo>
                    <a:cubicBezTo>
                      <a:pt x="378782" y="700770"/>
                      <a:pt x="360876" y="697572"/>
                      <a:pt x="342900" y="695325"/>
                    </a:cubicBezTo>
                    <a:cubicBezTo>
                      <a:pt x="335474" y="694397"/>
                      <a:pt x="328038" y="693489"/>
                      <a:pt x="320675" y="692150"/>
                    </a:cubicBezTo>
                    <a:cubicBezTo>
                      <a:pt x="307027" y="689669"/>
                      <a:pt x="310351" y="689200"/>
                      <a:pt x="298450" y="685800"/>
                    </a:cubicBezTo>
                    <a:cubicBezTo>
                      <a:pt x="294254" y="684601"/>
                      <a:pt x="289983" y="683683"/>
                      <a:pt x="285750" y="682625"/>
                    </a:cubicBezTo>
                    <a:cubicBezTo>
                      <a:pt x="258453" y="664427"/>
                      <a:pt x="292990" y="686245"/>
                      <a:pt x="266700" y="673100"/>
                    </a:cubicBezTo>
                    <a:cubicBezTo>
                      <a:pt x="242081" y="660790"/>
                      <a:pt x="271591" y="671555"/>
                      <a:pt x="247650" y="663575"/>
                    </a:cubicBezTo>
                    <a:cubicBezTo>
                      <a:pt x="244475" y="660400"/>
                      <a:pt x="241574" y="656925"/>
                      <a:pt x="238125" y="654050"/>
                    </a:cubicBezTo>
                    <a:cubicBezTo>
                      <a:pt x="235194" y="651607"/>
                      <a:pt x="231298" y="650398"/>
                      <a:pt x="228600" y="647700"/>
                    </a:cubicBezTo>
                    <a:cubicBezTo>
                      <a:pt x="207433" y="626533"/>
                      <a:pt x="238125" y="648758"/>
                      <a:pt x="212725" y="631825"/>
                    </a:cubicBezTo>
                    <a:cubicBezTo>
                      <a:pt x="210608" y="628650"/>
                      <a:pt x="207925" y="625787"/>
                      <a:pt x="206375" y="622300"/>
                    </a:cubicBezTo>
                    <a:cubicBezTo>
                      <a:pt x="198591" y="604785"/>
                      <a:pt x="201118" y="604448"/>
                      <a:pt x="196850" y="587375"/>
                    </a:cubicBezTo>
                    <a:cubicBezTo>
                      <a:pt x="195191" y="580739"/>
                      <a:pt x="189267" y="566831"/>
                      <a:pt x="187325" y="561975"/>
                    </a:cubicBezTo>
                    <a:cubicBezTo>
                      <a:pt x="186267" y="555625"/>
                      <a:pt x="185711" y="549170"/>
                      <a:pt x="184150" y="542925"/>
                    </a:cubicBezTo>
                    <a:cubicBezTo>
                      <a:pt x="176051" y="510528"/>
                      <a:pt x="179664" y="536371"/>
                      <a:pt x="174625" y="511175"/>
                    </a:cubicBezTo>
                    <a:cubicBezTo>
                      <a:pt x="173362" y="504862"/>
                      <a:pt x="173011" y="498370"/>
                      <a:pt x="171450" y="492125"/>
                    </a:cubicBezTo>
                    <a:cubicBezTo>
                      <a:pt x="169827" y="485631"/>
                      <a:pt x="167217" y="479425"/>
                      <a:pt x="165100" y="473075"/>
                    </a:cubicBezTo>
                    <a:lnTo>
                      <a:pt x="161925" y="463550"/>
                    </a:lnTo>
                    <a:cubicBezTo>
                      <a:pt x="160867" y="460375"/>
                      <a:pt x="160606" y="456810"/>
                      <a:pt x="158750" y="454025"/>
                    </a:cubicBezTo>
                    <a:lnTo>
                      <a:pt x="152400" y="444500"/>
                    </a:lnTo>
                    <a:cubicBezTo>
                      <a:pt x="149216" y="419026"/>
                      <a:pt x="146479" y="411808"/>
                      <a:pt x="152400" y="384175"/>
                    </a:cubicBezTo>
                    <a:cubicBezTo>
                      <a:pt x="155109" y="371532"/>
                      <a:pt x="168029" y="371557"/>
                      <a:pt x="177800" y="368300"/>
                    </a:cubicBezTo>
                    <a:lnTo>
                      <a:pt x="187325" y="365125"/>
                    </a:lnTo>
                    <a:cubicBezTo>
                      <a:pt x="198486" y="348383"/>
                      <a:pt x="187239" y="360626"/>
                      <a:pt x="206375" y="352425"/>
                    </a:cubicBezTo>
                    <a:cubicBezTo>
                      <a:pt x="209882" y="350922"/>
                      <a:pt x="212413" y="347625"/>
                      <a:pt x="215900" y="346075"/>
                    </a:cubicBezTo>
                    <a:cubicBezTo>
                      <a:pt x="222017" y="343357"/>
                      <a:pt x="228600" y="341842"/>
                      <a:pt x="234950" y="339725"/>
                    </a:cubicBezTo>
                    <a:lnTo>
                      <a:pt x="244475" y="336550"/>
                    </a:lnTo>
                    <a:cubicBezTo>
                      <a:pt x="260350" y="337608"/>
                      <a:pt x="276287" y="337968"/>
                      <a:pt x="292100" y="339725"/>
                    </a:cubicBezTo>
                    <a:cubicBezTo>
                      <a:pt x="295426" y="340095"/>
                      <a:pt x="298840" y="341044"/>
                      <a:pt x="301625" y="342900"/>
                    </a:cubicBezTo>
                    <a:cubicBezTo>
                      <a:pt x="305361" y="345391"/>
                      <a:pt x="307701" y="349550"/>
                      <a:pt x="311150" y="352425"/>
                    </a:cubicBezTo>
                    <a:cubicBezTo>
                      <a:pt x="314081" y="354868"/>
                      <a:pt x="317500" y="356658"/>
                      <a:pt x="320675" y="358775"/>
                    </a:cubicBezTo>
                    <a:cubicBezTo>
                      <a:pt x="330200" y="357717"/>
                      <a:pt x="339797" y="357176"/>
                      <a:pt x="349250" y="355600"/>
                    </a:cubicBezTo>
                    <a:cubicBezTo>
                      <a:pt x="352551" y="355050"/>
                      <a:pt x="355557" y="353344"/>
                      <a:pt x="358775" y="352425"/>
                    </a:cubicBezTo>
                    <a:cubicBezTo>
                      <a:pt x="362971" y="351226"/>
                      <a:pt x="367295" y="350504"/>
                      <a:pt x="371475" y="349250"/>
                    </a:cubicBezTo>
                    <a:cubicBezTo>
                      <a:pt x="377886" y="347327"/>
                      <a:pt x="390525" y="342900"/>
                      <a:pt x="390525" y="342900"/>
                    </a:cubicBezTo>
                    <a:cubicBezTo>
                      <a:pt x="397547" y="335878"/>
                      <a:pt x="400734" y="331445"/>
                      <a:pt x="409575" y="327025"/>
                    </a:cubicBezTo>
                    <a:cubicBezTo>
                      <a:pt x="412568" y="325528"/>
                      <a:pt x="415925" y="324908"/>
                      <a:pt x="419100" y="323850"/>
                    </a:cubicBezTo>
                    <a:cubicBezTo>
                      <a:pt x="422275" y="321733"/>
                      <a:pt x="425212" y="319207"/>
                      <a:pt x="428625" y="317500"/>
                    </a:cubicBezTo>
                    <a:cubicBezTo>
                      <a:pt x="431618" y="316003"/>
                      <a:pt x="435224" y="315950"/>
                      <a:pt x="438150" y="314325"/>
                    </a:cubicBezTo>
                    <a:cubicBezTo>
                      <a:pt x="444821" y="310619"/>
                      <a:pt x="450850" y="305858"/>
                      <a:pt x="457200" y="301625"/>
                    </a:cubicBezTo>
                    <a:lnTo>
                      <a:pt x="466725" y="295275"/>
                    </a:lnTo>
                    <a:cubicBezTo>
                      <a:pt x="468842" y="292100"/>
                      <a:pt x="470095" y="288134"/>
                      <a:pt x="473075" y="285750"/>
                    </a:cubicBezTo>
                    <a:cubicBezTo>
                      <a:pt x="475688" y="283659"/>
                      <a:pt x="479607" y="284072"/>
                      <a:pt x="482600" y="282575"/>
                    </a:cubicBezTo>
                    <a:cubicBezTo>
                      <a:pt x="491441" y="278155"/>
                      <a:pt x="494628" y="273722"/>
                      <a:pt x="501650" y="266700"/>
                    </a:cubicBezTo>
                    <a:cubicBezTo>
                      <a:pt x="502708" y="263525"/>
                      <a:pt x="504825" y="260522"/>
                      <a:pt x="504825" y="257175"/>
                    </a:cubicBezTo>
                    <a:cubicBezTo>
                      <a:pt x="504825" y="250754"/>
                      <a:pt x="500465" y="233765"/>
                      <a:pt x="495300" y="228600"/>
                    </a:cubicBezTo>
                    <a:cubicBezTo>
                      <a:pt x="492933" y="226233"/>
                      <a:pt x="488950" y="226483"/>
                      <a:pt x="485775" y="225425"/>
                    </a:cubicBezTo>
                    <a:cubicBezTo>
                      <a:pt x="482600" y="226483"/>
                      <a:pt x="478617" y="226233"/>
                      <a:pt x="476250" y="228600"/>
                    </a:cubicBezTo>
                    <a:cubicBezTo>
                      <a:pt x="470854" y="233996"/>
                      <a:pt x="467783" y="241300"/>
                      <a:pt x="463550" y="247650"/>
                    </a:cubicBezTo>
                    <a:cubicBezTo>
                      <a:pt x="461433" y="250825"/>
                      <a:pt x="460375" y="255058"/>
                      <a:pt x="457200" y="257175"/>
                    </a:cubicBezTo>
                    <a:lnTo>
                      <a:pt x="447675" y="263525"/>
                    </a:lnTo>
                    <a:cubicBezTo>
                      <a:pt x="445558" y="266700"/>
                      <a:pt x="444305" y="270666"/>
                      <a:pt x="441325" y="273050"/>
                    </a:cubicBezTo>
                    <a:cubicBezTo>
                      <a:pt x="438712" y="275141"/>
                      <a:pt x="434793" y="274728"/>
                      <a:pt x="431800" y="276225"/>
                    </a:cubicBezTo>
                    <a:cubicBezTo>
                      <a:pt x="428387" y="277932"/>
                      <a:pt x="425782" y="281072"/>
                      <a:pt x="422275" y="282575"/>
                    </a:cubicBezTo>
                    <a:cubicBezTo>
                      <a:pt x="414790" y="285783"/>
                      <a:pt x="392500" y="288189"/>
                      <a:pt x="387350" y="288925"/>
                    </a:cubicBezTo>
                    <a:cubicBezTo>
                      <a:pt x="364160" y="296655"/>
                      <a:pt x="374794" y="293652"/>
                      <a:pt x="355600" y="298450"/>
                    </a:cubicBezTo>
                    <a:cubicBezTo>
                      <a:pt x="340783" y="297392"/>
                      <a:pt x="325778" y="297856"/>
                      <a:pt x="311150" y="295275"/>
                    </a:cubicBezTo>
                    <a:cubicBezTo>
                      <a:pt x="298929" y="293118"/>
                      <a:pt x="303262" y="285790"/>
                      <a:pt x="295275" y="279400"/>
                    </a:cubicBezTo>
                    <a:cubicBezTo>
                      <a:pt x="292662" y="277309"/>
                      <a:pt x="288925" y="277283"/>
                      <a:pt x="285750" y="276225"/>
                    </a:cubicBezTo>
                    <a:cubicBezTo>
                      <a:pt x="282575" y="273050"/>
                      <a:pt x="279961" y="269191"/>
                      <a:pt x="276225" y="266700"/>
                    </a:cubicBezTo>
                    <a:cubicBezTo>
                      <a:pt x="273440" y="264844"/>
                      <a:pt x="269313" y="265616"/>
                      <a:pt x="266700" y="263525"/>
                    </a:cubicBezTo>
                    <a:cubicBezTo>
                      <a:pt x="263720" y="261141"/>
                      <a:pt x="262467" y="257175"/>
                      <a:pt x="260350" y="254000"/>
                    </a:cubicBezTo>
                    <a:cubicBezTo>
                      <a:pt x="262467" y="250825"/>
                      <a:pt x="265197" y="247982"/>
                      <a:pt x="266700" y="244475"/>
                    </a:cubicBezTo>
                    <a:cubicBezTo>
                      <a:pt x="268419" y="240464"/>
                      <a:pt x="269875" y="236139"/>
                      <a:pt x="269875" y="231775"/>
                    </a:cubicBezTo>
                    <a:cubicBezTo>
                      <a:pt x="269875" y="190678"/>
                      <a:pt x="200616" y="216715"/>
                      <a:pt x="177800" y="215900"/>
                    </a:cubicBezTo>
                    <a:cubicBezTo>
                      <a:pt x="150283" y="213783"/>
                      <a:pt x="122375" y="214636"/>
                      <a:pt x="95250" y="209550"/>
                    </a:cubicBezTo>
                    <a:cubicBezTo>
                      <a:pt x="87749" y="208144"/>
                      <a:pt x="76200" y="196850"/>
                      <a:pt x="76200" y="196850"/>
                    </a:cubicBezTo>
                    <a:cubicBezTo>
                      <a:pt x="75142" y="191558"/>
                      <a:pt x="73788" y="186317"/>
                      <a:pt x="73025" y="180975"/>
                    </a:cubicBezTo>
                    <a:cubicBezTo>
                      <a:pt x="71670" y="171488"/>
                      <a:pt x="71730" y="161798"/>
                      <a:pt x="69850" y="152400"/>
                    </a:cubicBezTo>
                    <a:cubicBezTo>
                      <a:pt x="68537" y="145836"/>
                      <a:pt x="65617" y="139700"/>
                      <a:pt x="63500" y="133350"/>
                    </a:cubicBezTo>
                    <a:lnTo>
                      <a:pt x="57150" y="114300"/>
                    </a:lnTo>
                    <a:cubicBezTo>
                      <a:pt x="54737" y="107060"/>
                      <a:pt x="48683" y="101600"/>
                      <a:pt x="44450" y="95250"/>
                    </a:cubicBezTo>
                    <a:cubicBezTo>
                      <a:pt x="42333" y="92075"/>
                      <a:pt x="39307" y="89345"/>
                      <a:pt x="38100" y="85725"/>
                    </a:cubicBezTo>
                    <a:cubicBezTo>
                      <a:pt x="37042" y="82550"/>
                      <a:pt x="37016" y="78813"/>
                      <a:pt x="34925" y="76200"/>
                    </a:cubicBezTo>
                    <a:cubicBezTo>
                      <a:pt x="32541" y="73220"/>
                      <a:pt x="28380" y="72234"/>
                      <a:pt x="25400" y="69850"/>
                    </a:cubicBezTo>
                    <a:cubicBezTo>
                      <a:pt x="23063" y="67980"/>
                      <a:pt x="0" y="59796"/>
                      <a:pt x="0" y="57150"/>
                    </a:cubicBezTo>
                    <a:close/>
                  </a:path>
                </a:pathLst>
              </a:cu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6" name="Rectangle 2055"/>
              <p:cNvSpPr/>
              <p:nvPr/>
            </p:nvSpPr>
            <p:spPr>
              <a:xfrm>
                <a:off x="23664524" y="20047840"/>
                <a:ext cx="2401058" cy="75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0000"/>
                    </a:solidFill>
                  </a:rPr>
                  <a:t>Areal yang sedang tebakar</a:t>
                </a:r>
                <a:endParaRPr lang="en-US" sz="1200" b="1" dirty="0">
                  <a:solidFill>
                    <a:srgbClr val="FF0000"/>
                  </a:solidFill>
                </a:endParaRPr>
              </a:p>
            </p:txBody>
          </p:sp>
          <p:cxnSp>
            <p:nvCxnSpPr>
              <p:cNvPr id="2058" name="Straight Connector 2057"/>
              <p:cNvCxnSpPr>
                <a:endCxn id="2055" idx="46"/>
              </p:cNvCxnSpPr>
              <p:nvPr/>
            </p:nvCxnSpPr>
            <p:spPr>
              <a:xfrm flipH="1" flipV="1">
                <a:off x="24545925" y="19323050"/>
                <a:ext cx="1362075" cy="857271"/>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a:endCxn id="2054" idx="99"/>
              </p:cNvCxnSpPr>
              <p:nvPr/>
            </p:nvCxnSpPr>
            <p:spPr>
              <a:xfrm flipH="1">
                <a:off x="25704800" y="20603230"/>
                <a:ext cx="203200" cy="402570"/>
              </a:xfrm>
              <a:prstGeom prst="line">
                <a:avLst/>
              </a:prstGeom>
              <a:ln w="25400">
                <a:noFill/>
              </a:ln>
            </p:spPr>
            <p:style>
              <a:lnRef idx="1">
                <a:schemeClr val="accent1"/>
              </a:lnRef>
              <a:fillRef idx="0">
                <a:schemeClr val="accent1"/>
              </a:fillRef>
              <a:effectRef idx="0">
                <a:schemeClr val="accent1"/>
              </a:effectRef>
              <a:fontRef idx="minor">
                <a:schemeClr val="tx1"/>
              </a:fontRef>
            </p:style>
          </p:cxnSp>
        </p:grpSp>
        <p:sp>
          <p:nvSpPr>
            <p:cNvPr id="97" name="Freeform 96"/>
            <p:cNvSpPr/>
            <p:nvPr/>
          </p:nvSpPr>
          <p:spPr>
            <a:xfrm>
              <a:off x="22828256" y="19256376"/>
              <a:ext cx="2022749" cy="1492250"/>
            </a:xfrm>
            <a:custGeom>
              <a:avLst/>
              <a:gdLst>
                <a:gd name="connsiteX0" fmla="*/ 82550 w 2022749"/>
                <a:gd name="connsiteY0" fmla="*/ 0 h 1492250"/>
                <a:gd name="connsiteX1" fmla="*/ 107950 w 2022749"/>
                <a:gd name="connsiteY1" fmla="*/ 19050 h 1492250"/>
                <a:gd name="connsiteX2" fmla="*/ 123825 w 2022749"/>
                <a:gd name="connsiteY2" fmla="*/ 25400 h 1492250"/>
                <a:gd name="connsiteX3" fmla="*/ 155575 w 2022749"/>
                <a:gd name="connsiteY3" fmla="*/ 34925 h 1492250"/>
                <a:gd name="connsiteX4" fmla="*/ 225425 w 2022749"/>
                <a:gd name="connsiteY4" fmla="*/ 41275 h 1492250"/>
                <a:gd name="connsiteX5" fmla="*/ 234950 w 2022749"/>
                <a:gd name="connsiteY5" fmla="*/ 44450 h 1492250"/>
                <a:gd name="connsiteX6" fmla="*/ 244475 w 2022749"/>
                <a:gd name="connsiteY6" fmla="*/ 50800 h 1492250"/>
                <a:gd name="connsiteX7" fmla="*/ 269875 w 2022749"/>
                <a:gd name="connsiteY7" fmla="*/ 60325 h 1492250"/>
                <a:gd name="connsiteX8" fmla="*/ 279400 w 2022749"/>
                <a:gd name="connsiteY8" fmla="*/ 66675 h 1492250"/>
                <a:gd name="connsiteX9" fmla="*/ 298450 w 2022749"/>
                <a:gd name="connsiteY9" fmla="*/ 73025 h 1492250"/>
                <a:gd name="connsiteX10" fmla="*/ 314325 w 2022749"/>
                <a:gd name="connsiteY10" fmla="*/ 85725 h 1492250"/>
                <a:gd name="connsiteX11" fmla="*/ 333375 w 2022749"/>
                <a:gd name="connsiteY11" fmla="*/ 98425 h 1492250"/>
                <a:gd name="connsiteX12" fmla="*/ 346075 w 2022749"/>
                <a:gd name="connsiteY12" fmla="*/ 101600 h 1492250"/>
                <a:gd name="connsiteX13" fmla="*/ 358775 w 2022749"/>
                <a:gd name="connsiteY13" fmla="*/ 107950 h 1492250"/>
                <a:gd name="connsiteX14" fmla="*/ 387350 w 2022749"/>
                <a:gd name="connsiteY14" fmla="*/ 111125 h 1492250"/>
                <a:gd name="connsiteX15" fmla="*/ 409575 w 2022749"/>
                <a:gd name="connsiteY15" fmla="*/ 114300 h 1492250"/>
                <a:gd name="connsiteX16" fmla="*/ 419100 w 2022749"/>
                <a:gd name="connsiteY16" fmla="*/ 117475 h 1492250"/>
                <a:gd name="connsiteX17" fmla="*/ 514350 w 2022749"/>
                <a:gd name="connsiteY17" fmla="*/ 133350 h 1492250"/>
                <a:gd name="connsiteX18" fmla="*/ 574675 w 2022749"/>
                <a:gd name="connsiteY18" fmla="*/ 133350 h 1492250"/>
                <a:gd name="connsiteX19" fmla="*/ 593725 w 2022749"/>
                <a:gd name="connsiteY19" fmla="*/ 127000 h 1492250"/>
                <a:gd name="connsiteX20" fmla="*/ 609600 w 2022749"/>
                <a:gd name="connsiteY20" fmla="*/ 139700 h 1492250"/>
                <a:gd name="connsiteX21" fmla="*/ 619125 w 2022749"/>
                <a:gd name="connsiteY21" fmla="*/ 146050 h 1492250"/>
                <a:gd name="connsiteX22" fmla="*/ 641350 w 2022749"/>
                <a:gd name="connsiteY22" fmla="*/ 161925 h 1492250"/>
                <a:gd name="connsiteX23" fmla="*/ 708025 w 2022749"/>
                <a:gd name="connsiteY23" fmla="*/ 165100 h 1492250"/>
                <a:gd name="connsiteX24" fmla="*/ 727075 w 2022749"/>
                <a:gd name="connsiteY24" fmla="*/ 171450 h 1492250"/>
                <a:gd name="connsiteX25" fmla="*/ 736600 w 2022749"/>
                <a:gd name="connsiteY25" fmla="*/ 177800 h 1492250"/>
                <a:gd name="connsiteX26" fmla="*/ 749300 w 2022749"/>
                <a:gd name="connsiteY26" fmla="*/ 180975 h 1492250"/>
                <a:gd name="connsiteX27" fmla="*/ 768350 w 2022749"/>
                <a:gd name="connsiteY27" fmla="*/ 187325 h 1492250"/>
                <a:gd name="connsiteX28" fmla="*/ 777875 w 2022749"/>
                <a:gd name="connsiteY28" fmla="*/ 190500 h 1492250"/>
                <a:gd name="connsiteX29" fmla="*/ 812800 w 2022749"/>
                <a:gd name="connsiteY29" fmla="*/ 200025 h 1492250"/>
                <a:gd name="connsiteX30" fmla="*/ 822325 w 2022749"/>
                <a:gd name="connsiteY30" fmla="*/ 206375 h 1492250"/>
                <a:gd name="connsiteX31" fmla="*/ 835025 w 2022749"/>
                <a:gd name="connsiteY31" fmla="*/ 209550 h 1492250"/>
                <a:gd name="connsiteX32" fmla="*/ 844550 w 2022749"/>
                <a:gd name="connsiteY32" fmla="*/ 212725 h 1492250"/>
                <a:gd name="connsiteX33" fmla="*/ 857250 w 2022749"/>
                <a:gd name="connsiteY33" fmla="*/ 222250 h 1492250"/>
                <a:gd name="connsiteX34" fmla="*/ 866775 w 2022749"/>
                <a:gd name="connsiteY34" fmla="*/ 225425 h 1492250"/>
                <a:gd name="connsiteX35" fmla="*/ 876300 w 2022749"/>
                <a:gd name="connsiteY35" fmla="*/ 231775 h 1492250"/>
                <a:gd name="connsiteX36" fmla="*/ 901700 w 2022749"/>
                <a:gd name="connsiteY36" fmla="*/ 254000 h 1492250"/>
                <a:gd name="connsiteX37" fmla="*/ 914400 w 2022749"/>
                <a:gd name="connsiteY37" fmla="*/ 263525 h 1492250"/>
                <a:gd name="connsiteX38" fmla="*/ 933450 w 2022749"/>
                <a:gd name="connsiteY38" fmla="*/ 276225 h 1492250"/>
                <a:gd name="connsiteX39" fmla="*/ 942975 w 2022749"/>
                <a:gd name="connsiteY39" fmla="*/ 279400 h 1492250"/>
                <a:gd name="connsiteX40" fmla="*/ 965200 w 2022749"/>
                <a:gd name="connsiteY40" fmla="*/ 292100 h 1492250"/>
                <a:gd name="connsiteX41" fmla="*/ 977900 w 2022749"/>
                <a:gd name="connsiteY41" fmla="*/ 301625 h 1492250"/>
                <a:gd name="connsiteX42" fmla="*/ 987425 w 2022749"/>
                <a:gd name="connsiteY42" fmla="*/ 307975 h 1492250"/>
                <a:gd name="connsiteX43" fmla="*/ 996950 w 2022749"/>
                <a:gd name="connsiteY43" fmla="*/ 311150 h 1492250"/>
                <a:gd name="connsiteX44" fmla="*/ 1019175 w 2022749"/>
                <a:gd name="connsiteY44" fmla="*/ 323850 h 1492250"/>
                <a:gd name="connsiteX45" fmla="*/ 1041400 w 2022749"/>
                <a:gd name="connsiteY45" fmla="*/ 339725 h 1492250"/>
                <a:gd name="connsiteX46" fmla="*/ 1060450 w 2022749"/>
                <a:gd name="connsiteY46" fmla="*/ 352425 h 1492250"/>
                <a:gd name="connsiteX47" fmla="*/ 1073150 w 2022749"/>
                <a:gd name="connsiteY47" fmla="*/ 361950 h 1492250"/>
                <a:gd name="connsiteX48" fmla="*/ 1092200 w 2022749"/>
                <a:gd name="connsiteY48" fmla="*/ 374650 h 1492250"/>
                <a:gd name="connsiteX49" fmla="*/ 1101725 w 2022749"/>
                <a:gd name="connsiteY49" fmla="*/ 381000 h 1492250"/>
                <a:gd name="connsiteX50" fmla="*/ 1120775 w 2022749"/>
                <a:gd name="connsiteY50" fmla="*/ 387350 h 1492250"/>
                <a:gd name="connsiteX51" fmla="*/ 1136650 w 2022749"/>
                <a:gd name="connsiteY51" fmla="*/ 406400 h 1492250"/>
                <a:gd name="connsiteX52" fmla="*/ 1139825 w 2022749"/>
                <a:gd name="connsiteY52" fmla="*/ 450850 h 1492250"/>
                <a:gd name="connsiteX53" fmla="*/ 1155700 w 2022749"/>
                <a:gd name="connsiteY53" fmla="*/ 454025 h 1492250"/>
                <a:gd name="connsiteX54" fmla="*/ 1165225 w 2022749"/>
                <a:gd name="connsiteY54" fmla="*/ 457200 h 1492250"/>
                <a:gd name="connsiteX55" fmla="*/ 1174750 w 2022749"/>
                <a:gd name="connsiteY55" fmla="*/ 463550 h 1492250"/>
                <a:gd name="connsiteX56" fmla="*/ 1187450 w 2022749"/>
                <a:gd name="connsiteY56" fmla="*/ 466725 h 1492250"/>
                <a:gd name="connsiteX57" fmla="*/ 1196975 w 2022749"/>
                <a:gd name="connsiteY57" fmla="*/ 469900 h 1492250"/>
                <a:gd name="connsiteX58" fmla="*/ 1250950 w 2022749"/>
                <a:gd name="connsiteY58" fmla="*/ 476250 h 1492250"/>
                <a:gd name="connsiteX59" fmla="*/ 1270000 w 2022749"/>
                <a:gd name="connsiteY59" fmla="*/ 482600 h 1492250"/>
                <a:gd name="connsiteX60" fmla="*/ 1276350 w 2022749"/>
                <a:gd name="connsiteY60" fmla="*/ 492125 h 1492250"/>
                <a:gd name="connsiteX61" fmla="*/ 1289050 w 2022749"/>
                <a:gd name="connsiteY61" fmla="*/ 495300 h 1492250"/>
                <a:gd name="connsiteX62" fmla="*/ 1308100 w 2022749"/>
                <a:gd name="connsiteY62" fmla="*/ 501650 h 1492250"/>
                <a:gd name="connsiteX63" fmla="*/ 1358900 w 2022749"/>
                <a:gd name="connsiteY63" fmla="*/ 508000 h 1492250"/>
                <a:gd name="connsiteX64" fmla="*/ 1387475 w 2022749"/>
                <a:gd name="connsiteY64" fmla="*/ 523875 h 1492250"/>
                <a:gd name="connsiteX65" fmla="*/ 1397000 w 2022749"/>
                <a:gd name="connsiteY65" fmla="*/ 530225 h 1492250"/>
                <a:gd name="connsiteX66" fmla="*/ 1406525 w 2022749"/>
                <a:gd name="connsiteY66" fmla="*/ 533400 h 1492250"/>
                <a:gd name="connsiteX67" fmla="*/ 1431925 w 2022749"/>
                <a:gd name="connsiteY67" fmla="*/ 539750 h 1492250"/>
                <a:gd name="connsiteX68" fmla="*/ 1485900 w 2022749"/>
                <a:gd name="connsiteY68" fmla="*/ 530225 h 1492250"/>
                <a:gd name="connsiteX69" fmla="*/ 1489075 w 2022749"/>
                <a:gd name="connsiteY69" fmla="*/ 520700 h 1492250"/>
                <a:gd name="connsiteX70" fmla="*/ 1508125 w 2022749"/>
                <a:gd name="connsiteY70" fmla="*/ 514350 h 1492250"/>
                <a:gd name="connsiteX71" fmla="*/ 1530350 w 2022749"/>
                <a:gd name="connsiteY71" fmla="*/ 517525 h 1492250"/>
                <a:gd name="connsiteX72" fmla="*/ 1539875 w 2022749"/>
                <a:gd name="connsiteY72" fmla="*/ 536575 h 1492250"/>
                <a:gd name="connsiteX73" fmla="*/ 1549400 w 2022749"/>
                <a:gd name="connsiteY73" fmla="*/ 657225 h 1492250"/>
                <a:gd name="connsiteX74" fmla="*/ 1555750 w 2022749"/>
                <a:gd name="connsiteY74" fmla="*/ 736600 h 1492250"/>
                <a:gd name="connsiteX75" fmla="*/ 1558925 w 2022749"/>
                <a:gd name="connsiteY75" fmla="*/ 746125 h 1492250"/>
                <a:gd name="connsiteX76" fmla="*/ 1562100 w 2022749"/>
                <a:gd name="connsiteY76" fmla="*/ 758825 h 1492250"/>
                <a:gd name="connsiteX77" fmla="*/ 1536700 w 2022749"/>
                <a:gd name="connsiteY77" fmla="*/ 768350 h 1492250"/>
                <a:gd name="connsiteX78" fmla="*/ 1517650 w 2022749"/>
                <a:gd name="connsiteY78" fmla="*/ 755650 h 1492250"/>
                <a:gd name="connsiteX79" fmla="*/ 1524000 w 2022749"/>
                <a:gd name="connsiteY79" fmla="*/ 765175 h 1492250"/>
                <a:gd name="connsiteX80" fmla="*/ 1533525 w 2022749"/>
                <a:gd name="connsiteY80" fmla="*/ 771525 h 1492250"/>
                <a:gd name="connsiteX81" fmla="*/ 1536700 w 2022749"/>
                <a:gd name="connsiteY81" fmla="*/ 784225 h 1492250"/>
                <a:gd name="connsiteX82" fmla="*/ 1552575 w 2022749"/>
                <a:gd name="connsiteY82" fmla="*/ 796925 h 1492250"/>
                <a:gd name="connsiteX83" fmla="*/ 1819275 w 2022749"/>
                <a:gd name="connsiteY83" fmla="*/ 800100 h 1492250"/>
                <a:gd name="connsiteX84" fmla="*/ 1838325 w 2022749"/>
                <a:gd name="connsiteY84" fmla="*/ 812800 h 1492250"/>
                <a:gd name="connsiteX85" fmla="*/ 1857375 w 2022749"/>
                <a:gd name="connsiteY85" fmla="*/ 819150 h 1492250"/>
                <a:gd name="connsiteX86" fmla="*/ 1866900 w 2022749"/>
                <a:gd name="connsiteY86" fmla="*/ 825500 h 1492250"/>
                <a:gd name="connsiteX87" fmla="*/ 1885950 w 2022749"/>
                <a:gd name="connsiteY87" fmla="*/ 835025 h 1492250"/>
                <a:gd name="connsiteX88" fmla="*/ 1892300 w 2022749"/>
                <a:gd name="connsiteY88" fmla="*/ 844550 h 1492250"/>
                <a:gd name="connsiteX89" fmla="*/ 1901825 w 2022749"/>
                <a:gd name="connsiteY89" fmla="*/ 850900 h 1492250"/>
                <a:gd name="connsiteX90" fmla="*/ 1914525 w 2022749"/>
                <a:gd name="connsiteY90" fmla="*/ 860425 h 1492250"/>
                <a:gd name="connsiteX91" fmla="*/ 1920875 w 2022749"/>
                <a:gd name="connsiteY91" fmla="*/ 869950 h 1492250"/>
                <a:gd name="connsiteX92" fmla="*/ 1933575 w 2022749"/>
                <a:gd name="connsiteY92" fmla="*/ 876300 h 1492250"/>
                <a:gd name="connsiteX93" fmla="*/ 1965325 w 2022749"/>
                <a:gd name="connsiteY93" fmla="*/ 898525 h 1492250"/>
                <a:gd name="connsiteX94" fmla="*/ 1974850 w 2022749"/>
                <a:gd name="connsiteY94" fmla="*/ 901700 h 1492250"/>
                <a:gd name="connsiteX95" fmla="*/ 1997075 w 2022749"/>
                <a:gd name="connsiteY95" fmla="*/ 914400 h 1492250"/>
                <a:gd name="connsiteX96" fmla="*/ 2016125 w 2022749"/>
                <a:gd name="connsiteY96" fmla="*/ 927100 h 1492250"/>
                <a:gd name="connsiteX97" fmla="*/ 2019300 w 2022749"/>
                <a:gd name="connsiteY97" fmla="*/ 958850 h 1492250"/>
                <a:gd name="connsiteX98" fmla="*/ 2016125 w 2022749"/>
                <a:gd name="connsiteY98" fmla="*/ 1047750 h 1492250"/>
                <a:gd name="connsiteX99" fmla="*/ 1993900 w 2022749"/>
                <a:gd name="connsiteY99" fmla="*/ 1069975 h 1492250"/>
                <a:gd name="connsiteX100" fmla="*/ 1974850 w 2022749"/>
                <a:gd name="connsiteY100" fmla="*/ 1082675 h 1492250"/>
                <a:gd name="connsiteX101" fmla="*/ 1962150 w 2022749"/>
                <a:gd name="connsiteY101" fmla="*/ 1092200 h 1492250"/>
                <a:gd name="connsiteX102" fmla="*/ 1952625 w 2022749"/>
                <a:gd name="connsiteY102" fmla="*/ 1095375 h 1492250"/>
                <a:gd name="connsiteX103" fmla="*/ 1936750 w 2022749"/>
                <a:gd name="connsiteY103" fmla="*/ 1111250 h 1492250"/>
                <a:gd name="connsiteX104" fmla="*/ 1917700 w 2022749"/>
                <a:gd name="connsiteY104" fmla="*/ 1130300 h 1492250"/>
                <a:gd name="connsiteX105" fmla="*/ 1908175 w 2022749"/>
                <a:gd name="connsiteY105" fmla="*/ 1139825 h 1492250"/>
                <a:gd name="connsiteX106" fmla="*/ 1892300 w 2022749"/>
                <a:gd name="connsiteY106" fmla="*/ 1155700 h 1492250"/>
                <a:gd name="connsiteX107" fmla="*/ 1879600 w 2022749"/>
                <a:gd name="connsiteY107" fmla="*/ 1171575 h 1492250"/>
                <a:gd name="connsiteX108" fmla="*/ 1863725 w 2022749"/>
                <a:gd name="connsiteY108" fmla="*/ 1190625 h 1492250"/>
                <a:gd name="connsiteX109" fmla="*/ 1854200 w 2022749"/>
                <a:gd name="connsiteY109" fmla="*/ 1193800 h 1492250"/>
                <a:gd name="connsiteX110" fmla="*/ 1838325 w 2022749"/>
                <a:gd name="connsiteY110" fmla="*/ 1209675 h 1492250"/>
                <a:gd name="connsiteX111" fmla="*/ 1819275 w 2022749"/>
                <a:gd name="connsiteY111" fmla="*/ 1222375 h 1492250"/>
                <a:gd name="connsiteX112" fmla="*/ 1806575 w 2022749"/>
                <a:gd name="connsiteY112" fmla="*/ 1219200 h 1492250"/>
                <a:gd name="connsiteX113" fmla="*/ 1717675 w 2022749"/>
                <a:gd name="connsiteY113" fmla="*/ 1212850 h 1492250"/>
                <a:gd name="connsiteX114" fmla="*/ 1708150 w 2022749"/>
                <a:gd name="connsiteY114" fmla="*/ 1206500 h 1492250"/>
                <a:gd name="connsiteX115" fmla="*/ 1638300 w 2022749"/>
                <a:gd name="connsiteY115" fmla="*/ 1200150 h 1492250"/>
                <a:gd name="connsiteX116" fmla="*/ 1571625 w 2022749"/>
                <a:gd name="connsiteY116" fmla="*/ 1200150 h 1492250"/>
                <a:gd name="connsiteX117" fmla="*/ 1552575 w 2022749"/>
                <a:gd name="connsiteY117" fmla="*/ 1206500 h 1492250"/>
                <a:gd name="connsiteX118" fmla="*/ 1543050 w 2022749"/>
                <a:gd name="connsiteY118" fmla="*/ 1209675 h 1492250"/>
                <a:gd name="connsiteX119" fmla="*/ 1536700 w 2022749"/>
                <a:gd name="connsiteY119" fmla="*/ 1219200 h 1492250"/>
                <a:gd name="connsiteX120" fmla="*/ 1536700 w 2022749"/>
                <a:gd name="connsiteY120" fmla="*/ 1320800 h 1492250"/>
                <a:gd name="connsiteX121" fmla="*/ 1584325 w 2022749"/>
                <a:gd name="connsiteY121" fmla="*/ 1311275 h 1492250"/>
                <a:gd name="connsiteX122" fmla="*/ 1593850 w 2022749"/>
                <a:gd name="connsiteY122" fmla="*/ 1308100 h 1492250"/>
                <a:gd name="connsiteX123" fmla="*/ 1603375 w 2022749"/>
                <a:gd name="connsiteY123" fmla="*/ 1304925 h 1492250"/>
                <a:gd name="connsiteX124" fmla="*/ 1730375 w 2022749"/>
                <a:gd name="connsiteY124" fmla="*/ 1308100 h 1492250"/>
                <a:gd name="connsiteX125" fmla="*/ 1727200 w 2022749"/>
                <a:gd name="connsiteY125" fmla="*/ 1323975 h 1492250"/>
                <a:gd name="connsiteX126" fmla="*/ 1711325 w 2022749"/>
                <a:gd name="connsiteY126" fmla="*/ 1352550 h 1492250"/>
                <a:gd name="connsiteX127" fmla="*/ 1701800 w 2022749"/>
                <a:gd name="connsiteY127" fmla="*/ 1355725 h 1492250"/>
                <a:gd name="connsiteX128" fmla="*/ 1692275 w 2022749"/>
                <a:gd name="connsiteY128" fmla="*/ 1362075 h 1492250"/>
                <a:gd name="connsiteX129" fmla="*/ 1682750 w 2022749"/>
                <a:gd name="connsiteY129" fmla="*/ 1371600 h 1492250"/>
                <a:gd name="connsiteX130" fmla="*/ 1670050 w 2022749"/>
                <a:gd name="connsiteY130" fmla="*/ 1377950 h 1492250"/>
                <a:gd name="connsiteX131" fmla="*/ 1660525 w 2022749"/>
                <a:gd name="connsiteY131" fmla="*/ 1384300 h 1492250"/>
                <a:gd name="connsiteX132" fmla="*/ 1647825 w 2022749"/>
                <a:gd name="connsiteY132" fmla="*/ 1390650 h 1492250"/>
                <a:gd name="connsiteX133" fmla="*/ 1638300 w 2022749"/>
                <a:gd name="connsiteY133" fmla="*/ 1397000 h 1492250"/>
                <a:gd name="connsiteX134" fmla="*/ 1606550 w 2022749"/>
                <a:gd name="connsiteY134" fmla="*/ 1416050 h 1492250"/>
                <a:gd name="connsiteX135" fmla="*/ 1574800 w 2022749"/>
                <a:gd name="connsiteY135" fmla="*/ 1454150 h 1492250"/>
                <a:gd name="connsiteX136" fmla="*/ 1558925 w 2022749"/>
                <a:gd name="connsiteY136" fmla="*/ 1473200 h 1492250"/>
                <a:gd name="connsiteX137" fmla="*/ 1555750 w 2022749"/>
                <a:gd name="connsiteY137" fmla="*/ 1482725 h 1492250"/>
                <a:gd name="connsiteX138" fmla="*/ 1511300 w 2022749"/>
                <a:gd name="connsiteY138" fmla="*/ 1492250 h 1492250"/>
                <a:gd name="connsiteX139" fmla="*/ 1289050 w 2022749"/>
                <a:gd name="connsiteY139" fmla="*/ 1489075 h 1492250"/>
                <a:gd name="connsiteX140" fmla="*/ 1273175 w 2022749"/>
                <a:gd name="connsiteY140" fmla="*/ 1485900 h 1492250"/>
                <a:gd name="connsiteX141" fmla="*/ 1263650 w 2022749"/>
                <a:gd name="connsiteY141" fmla="*/ 1482725 h 1492250"/>
                <a:gd name="connsiteX142" fmla="*/ 1235075 w 2022749"/>
                <a:gd name="connsiteY142" fmla="*/ 1460500 h 1492250"/>
                <a:gd name="connsiteX143" fmla="*/ 1216025 w 2022749"/>
                <a:gd name="connsiteY143" fmla="*/ 1454150 h 1492250"/>
                <a:gd name="connsiteX144" fmla="*/ 1206500 w 2022749"/>
                <a:gd name="connsiteY144" fmla="*/ 1450975 h 1492250"/>
                <a:gd name="connsiteX145" fmla="*/ 1196975 w 2022749"/>
                <a:gd name="connsiteY145" fmla="*/ 1447800 h 1492250"/>
                <a:gd name="connsiteX146" fmla="*/ 1177925 w 2022749"/>
                <a:gd name="connsiteY146" fmla="*/ 1438275 h 1492250"/>
                <a:gd name="connsiteX147" fmla="*/ 1168400 w 2022749"/>
                <a:gd name="connsiteY147" fmla="*/ 1431925 h 1492250"/>
                <a:gd name="connsiteX148" fmla="*/ 1149350 w 2022749"/>
                <a:gd name="connsiteY148" fmla="*/ 1425575 h 1492250"/>
                <a:gd name="connsiteX149" fmla="*/ 1139825 w 2022749"/>
                <a:gd name="connsiteY149" fmla="*/ 1422400 h 1492250"/>
                <a:gd name="connsiteX150" fmla="*/ 1130300 w 2022749"/>
                <a:gd name="connsiteY150" fmla="*/ 1416050 h 1492250"/>
                <a:gd name="connsiteX151" fmla="*/ 1108075 w 2022749"/>
                <a:gd name="connsiteY151" fmla="*/ 1387475 h 1492250"/>
                <a:gd name="connsiteX152" fmla="*/ 1101725 w 2022749"/>
                <a:gd name="connsiteY152" fmla="*/ 1377950 h 1492250"/>
                <a:gd name="connsiteX153" fmla="*/ 1108075 w 2022749"/>
                <a:gd name="connsiteY153" fmla="*/ 1349375 h 1492250"/>
                <a:gd name="connsiteX154" fmla="*/ 1117600 w 2022749"/>
                <a:gd name="connsiteY154" fmla="*/ 1339850 h 1492250"/>
                <a:gd name="connsiteX155" fmla="*/ 1104900 w 2022749"/>
                <a:gd name="connsiteY155" fmla="*/ 1314450 h 1492250"/>
                <a:gd name="connsiteX156" fmla="*/ 1085850 w 2022749"/>
                <a:gd name="connsiteY156" fmla="*/ 1301750 h 1492250"/>
                <a:gd name="connsiteX157" fmla="*/ 1079500 w 2022749"/>
                <a:gd name="connsiteY157" fmla="*/ 1292225 h 1492250"/>
                <a:gd name="connsiteX158" fmla="*/ 1057275 w 2022749"/>
                <a:gd name="connsiteY158" fmla="*/ 1282700 h 1492250"/>
                <a:gd name="connsiteX159" fmla="*/ 1047750 w 2022749"/>
                <a:gd name="connsiteY159" fmla="*/ 1279525 h 1492250"/>
                <a:gd name="connsiteX160" fmla="*/ 1044575 w 2022749"/>
                <a:gd name="connsiteY160" fmla="*/ 1270000 h 1492250"/>
                <a:gd name="connsiteX161" fmla="*/ 1041400 w 2022749"/>
                <a:gd name="connsiteY161" fmla="*/ 1247775 h 1492250"/>
                <a:gd name="connsiteX162" fmla="*/ 1038225 w 2022749"/>
                <a:gd name="connsiteY162" fmla="*/ 1238250 h 1492250"/>
                <a:gd name="connsiteX163" fmla="*/ 1028700 w 2022749"/>
                <a:gd name="connsiteY163" fmla="*/ 1235075 h 1492250"/>
                <a:gd name="connsiteX164" fmla="*/ 977900 w 2022749"/>
                <a:gd name="connsiteY164" fmla="*/ 1231900 h 1492250"/>
                <a:gd name="connsiteX165" fmla="*/ 949325 w 2022749"/>
                <a:gd name="connsiteY165" fmla="*/ 1209675 h 1492250"/>
                <a:gd name="connsiteX166" fmla="*/ 942975 w 2022749"/>
                <a:gd name="connsiteY166" fmla="*/ 1196975 h 1492250"/>
                <a:gd name="connsiteX167" fmla="*/ 936625 w 2022749"/>
                <a:gd name="connsiteY167" fmla="*/ 1187450 h 1492250"/>
                <a:gd name="connsiteX168" fmla="*/ 933450 w 2022749"/>
                <a:gd name="connsiteY168" fmla="*/ 1177925 h 1492250"/>
                <a:gd name="connsiteX169" fmla="*/ 923925 w 2022749"/>
                <a:gd name="connsiteY169" fmla="*/ 1165225 h 1492250"/>
                <a:gd name="connsiteX170" fmla="*/ 911225 w 2022749"/>
                <a:gd name="connsiteY170" fmla="*/ 1146175 h 1492250"/>
                <a:gd name="connsiteX171" fmla="*/ 904875 w 2022749"/>
                <a:gd name="connsiteY171" fmla="*/ 1136650 h 1492250"/>
                <a:gd name="connsiteX172" fmla="*/ 898525 w 2022749"/>
                <a:gd name="connsiteY172" fmla="*/ 1127125 h 1492250"/>
                <a:gd name="connsiteX173" fmla="*/ 889000 w 2022749"/>
                <a:gd name="connsiteY173" fmla="*/ 1120775 h 1492250"/>
                <a:gd name="connsiteX174" fmla="*/ 882650 w 2022749"/>
                <a:gd name="connsiteY174" fmla="*/ 1111250 h 1492250"/>
                <a:gd name="connsiteX175" fmla="*/ 863600 w 2022749"/>
                <a:gd name="connsiteY175" fmla="*/ 1101725 h 1492250"/>
                <a:gd name="connsiteX176" fmla="*/ 847725 w 2022749"/>
                <a:gd name="connsiteY176" fmla="*/ 1082675 h 1492250"/>
                <a:gd name="connsiteX177" fmla="*/ 825500 w 2022749"/>
                <a:gd name="connsiteY177" fmla="*/ 1057275 h 1492250"/>
                <a:gd name="connsiteX178" fmla="*/ 708025 w 2022749"/>
                <a:gd name="connsiteY178" fmla="*/ 1054100 h 1492250"/>
                <a:gd name="connsiteX179" fmla="*/ 676275 w 2022749"/>
                <a:gd name="connsiteY179" fmla="*/ 1047750 h 1492250"/>
                <a:gd name="connsiteX180" fmla="*/ 666750 w 2022749"/>
                <a:gd name="connsiteY180" fmla="*/ 1044575 h 1492250"/>
                <a:gd name="connsiteX181" fmla="*/ 600075 w 2022749"/>
                <a:gd name="connsiteY181" fmla="*/ 1041400 h 1492250"/>
                <a:gd name="connsiteX182" fmla="*/ 584200 w 2022749"/>
                <a:gd name="connsiteY182" fmla="*/ 1038225 h 1492250"/>
                <a:gd name="connsiteX183" fmla="*/ 558800 w 2022749"/>
                <a:gd name="connsiteY183" fmla="*/ 1035050 h 1492250"/>
                <a:gd name="connsiteX184" fmla="*/ 539750 w 2022749"/>
                <a:gd name="connsiteY184" fmla="*/ 1028700 h 1492250"/>
                <a:gd name="connsiteX185" fmla="*/ 530225 w 2022749"/>
                <a:gd name="connsiteY185" fmla="*/ 1025525 h 1492250"/>
                <a:gd name="connsiteX186" fmla="*/ 511175 w 2022749"/>
                <a:gd name="connsiteY186" fmla="*/ 1016000 h 1492250"/>
                <a:gd name="connsiteX187" fmla="*/ 495300 w 2022749"/>
                <a:gd name="connsiteY187" fmla="*/ 1006475 h 1492250"/>
                <a:gd name="connsiteX188" fmla="*/ 476250 w 2022749"/>
                <a:gd name="connsiteY188" fmla="*/ 993775 h 1492250"/>
                <a:gd name="connsiteX189" fmla="*/ 457200 w 2022749"/>
                <a:gd name="connsiteY189" fmla="*/ 977900 h 1492250"/>
                <a:gd name="connsiteX190" fmla="*/ 447675 w 2022749"/>
                <a:gd name="connsiteY190" fmla="*/ 974725 h 1492250"/>
                <a:gd name="connsiteX191" fmla="*/ 365125 w 2022749"/>
                <a:gd name="connsiteY191" fmla="*/ 958850 h 1492250"/>
                <a:gd name="connsiteX192" fmla="*/ 346075 w 2022749"/>
                <a:gd name="connsiteY192" fmla="*/ 952500 h 1492250"/>
                <a:gd name="connsiteX193" fmla="*/ 307975 w 2022749"/>
                <a:gd name="connsiteY193" fmla="*/ 920750 h 1492250"/>
                <a:gd name="connsiteX194" fmla="*/ 301625 w 2022749"/>
                <a:gd name="connsiteY194" fmla="*/ 911225 h 1492250"/>
                <a:gd name="connsiteX195" fmla="*/ 292100 w 2022749"/>
                <a:gd name="connsiteY195" fmla="*/ 901700 h 1492250"/>
                <a:gd name="connsiteX196" fmla="*/ 285750 w 2022749"/>
                <a:gd name="connsiteY196" fmla="*/ 892175 h 1492250"/>
                <a:gd name="connsiteX197" fmla="*/ 276225 w 2022749"/>
                <a:gd name="connsiteY197" fmla="*/ 882650 h 1492250"/>
                <a:gd name="connsiteX198" fmla="*/ 263525 w 2022749"/>
                <a:gd name="connsiteY198" fmla="*/ 863600 h 1492250"/>
                <a:gd name="connsiteX199" fmla="*/ 250825 w 2022749"/>
                <a:gd name="connsiteY199" fmla="*/ 844550 h 1492250"/>
                <a:gd name="connsiteX200" fmla="*/ 247650 w 2022749"/>
                <a:gd name="connsiteY200" fmla="*/ 835025 h 1492250"/>
                <a:gd name="connsiteX201" fmla="*/ 234950 w 2022749"/>
                <a:gd name="connsiteY201" fmla="*/ 815975 h 1492250"/>
                <a:gd name="connsiteX202" fmla="*/ 228600 w 2022749"/>
                <a:gd name="connsiteY202" fmla="*/ 803275 h 1492250"/>
                <a:gd name="connsiteX203" fmla="*/ 225425 w 2022749"/>
                <a:gd name="connsiteY203" fmla="*/ 793750 h 1492250"/>
                <a:gd name="connsiteX204" fmla="*/ 215900 w 2022749"/>
                <a:gd name="connsiteY204" fmla="*/ 784225 h 1492250"/>
                <a:gd name="connsiteX205" fmla="*/ 193675 w 2022749"/>
                <a:gd name="connsiteY205" fmla="*/ 758825 h 1492250"/>
                <a:gd name="connsiteX206" fmla="*/ 180975 w 2022749"/>
                <a:gd name="connsiteY206" fmla="*/ 739775 h 1492250"/>
                <a:gd name="connsiteX207" fmla="*/ 171450 w 2022749"/>
                <a:gd name="connsiteY207" fmla="*/ 730250 h 1492250"/>
                <a:gd name="connsiteX208" fmla="*/ 152400 w 2022749"/>
                <a:gd name="connsiteY208" fmla="*/ 704850 h 1492250"/>
                <a:gd name="connsiteX209" fmla="*/ 149225 w 2022749"/>
                <a:gd name="connsiteY209" fmla="*/ 695325 h 1492250"/>
                <a:gd name="connsiteX210" fmla="*/ 130175 w 2022749"/>
                <a:gd name="connsiteY210" fmla="*/ 663575 h 1492250"/>
                <a:gd name="connsiteX211" fmla="*/ 123825 w 2022749"/>
                <a:gd name="connsiteY211" fmla="*/ 635000 h 1492250"/>
                <a:gd name="connsiteX212" fmla="*/ 111125 w 2022749"/>
                <a:gd name="connsiteY212" fmla="*/ 606425 h 1492250"/>
                <a:gd name="connsiteX213" fmla="*/ 107950 w 2022749"/>
                <a:gd name="connsiteY213" fmla="*/ 596900 h 1492250"/>
                <a:gd name="connsiteX214" fmla="*/ 92075 w 2022749"/>
                <a:gd name="connsiteY214" fmla="*/ 581025 h 1492250"/>
                <a:gd name="connsiteX215" fmla="*/ 73025 w 2022749"/>
                <a:gd name="connsiteY215" fmla="*/ 568325 h 1492250"/>
                <a:gd name="connsiteX216" fmla="*/ 50800 w 2022749"/>
                <a:gd name="connsiteY216" fmla="*/ 555625 h 1492250"/>
                <a:gd name="connsiteX217" fmla="*/ 31750 w 2022749"/>
                <a:gd name="connsiteY217" fmla="*/ 542925 h 1492250"/>
                <a:gd name="connsiteX218" fmla="*/ 22225 w 2022749"/>
                <a:gd name="connsiteY218" fmla="*/ 533400 h 1492250"/>
                <a:gd name="connsiteX219" fmla="*/ 19050 w 2022749"/>
                <a:gd name="connsiteY219" fmla="*/ 517525 h 1492250"/>
                <a:gd name="connsiteX220" fmla="*/ 15875 w 2022749"/>
                <a:gd name="connsiteY220" fmla="*/ 504825 h 1492250"/>
                <a:gd name="connsiteX221" fmla="*/ 12700 w 2022749"/>
                <a:gd name="connsiteY221" fmla="*/ 495300 h 1492250"/>
                <a:gd name="connsiteX222" fmla="*/ 9525 w 2022749"/>
                <a:gd name="connsiteY222" fmla="*/ 479425 h 1492250"/>
                <a:gd name="connsiteX223" fmla="*/ 6350 w 2022749"/>
                <a:gd name="connsiteY223" fmla="*/ 469900 h 1492250"/>
                <a:gd name="connsiteX224" fmla="*/ 0 w 2022749"/>
                <a:gd name="connsiteY224" fmla="*/ 447675 h 1492250"/>
                <a:gd name="connsiteX225" fmla="*/ 3175 w 2022749"/>
                <a:gd name="connsiteY225" fmla="*/ 307975 h 1492250"/>
                <a:gd name="connsiteX226" fmla="*/ 15875 w 2022749"/>
                <a:gd name="connsiteY226" fmla="*/ 288925 h 1492250"/>
                <a:gd name="connsiteX227" fmla="*/ 34925 w 2022749"/>
                <a:gd name="connsiteY227" fmla="*/ 282575 h 1492250"/>
                <a:gd name="connsiteX228" fmla="*/ 44450 w 2022749"/>
                <a:gd name="connsiteY228" fmla="*/ 276225 h 1492250"/>
                <a:gd name="connsiteX229" fmla="*/ 47625 w 2022749"/>
                <a:gd name="connsiteY229" fmla="*/ 263525 h 1492250"/>
                <a:gd name="connsiteX230" fmla="*/ 50800 w 2022749"/>
                <a:gd name="connsiteY230" fmla="*/ 254000 h 1492250"/>
                <a:gd name="connsiteX231" fmla="*/ 50800 w 2022749"/>
                <a:gd name="connsiteY231" fmla="*/ 95250 h 1492250"/>
                <a:gd name="connsiteX232" fmla="*/ 47625 w 2022749"/>
                <a:gd name="connsiteY232" fmla="*/ 85725 h 1492250"/>
                <a:gd name="connsiteX233" fmla="*/ 47625 w 2022749"/>
                <a:gd name="connsiteY233" fmla="*/ 34925 h 1492250"/>
                <a:gd name="connsiteX234" fmla="*/ 57150 w 2022749"/>
                <a:gd name="connsiteY234" fmla="*/ 28575 h 1492250"/>
                <a:gd name="connsiteX235" fmla="*/ 76200 w 2022749"/>
                <a:gd name="connsiteY235" fmla="*/ 15875 h 1492250"/>
                <a:gd name="connsiteX236" fmla="*/ 82550 w 2022749"/>
                <a:gd name="connsiteY236" fmla="*/ 0 h 149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2022749" h="1492250">
                  <a:moveTo>
                    <a:pt x="82550" y="0"/>
                  </a:moveTo>
                  <a:cubicBezTo>
                    <a:pt x="86444" y="3115"/>
                    <a:pt x="101211" y="15680"/>
                    <a:pt x="107950" y="19050"/>
                  </a:cubicBezTo>
                  <a:cubicBezTo>
                    <a:pt x="113048" y="21599"/>
                    <a:pt x="118469" y="23452"/>
                    <a:pt x="123825" y="25400"/>
                  </a:cubicBezTo>
                  <a:cubicBezTo>
                    <a:pt x="129544" y="27480"/>
                    <a:pt x="147771" y="33810"/>
                    <a:pt x="155575" y="34925"/>
                  </a:cubicBezTo>
                  <a:cubicBezTo>
                    <a:pt x="168016" y="36702"/>
                    <a:pt x="215056" y="40411"/>
                    <a:pt x="225425" y="41275"/>
                  </a:cubicBezTo>
                  <a:cubicBezTo>
                    <a:pt x="228600" y="42333"/>
                    <a:pt x="231957" y="42953"/>
                    <a:pt x="234950" y="44450"/>
                  </a:cubicBezTo>
                  <a:cubicBezTo>
                    <a:pt x="238363" y="46157"/>
                    <a:pt x="240968" y="49297"/>
                    <a:pt x="244475" y="50800"/>
                  </a:cubicBezTo>
                  <a:cubicBezTo>
                    <a:pt x="275728" y="64194"/>
                    <a:pt x="238129" y="42185"/>
                    <a:pt x="269875" y="60325"/>
                  </a:cubicBezTo>
                  <a:cubicBezTo>
                    <a:pt x="273188" y="62218"/>
                    <a:pt x="275913" y="65125"/>
                    <a:pt x="279400" y="66675"/>
                  </a:cubicBezTo>
                  <a:cubicBezTo>
                    <a:pt x="285517" y="69393"/>
                    <a:pt x="298450" y="73025"/>
                    <a:pt x="298450" y="73025"/>
                  </a:cubicBezTo>
                  <a:cubicBezTo>
                    <a:pt x="310183" y="90624"/>
                    <a:pt x="298087" y="76704"/>
                    <a:pt x="314325" y="85725"/>
                  </a:cubicBezTo>
                  <a:cubicBezTo>
                    <a:pt x="320996" y="89431"/>
                    <a:pt x="325971" y="96574"/>
                    <a:pt x="333375" y="98425"/>
                  </a:cubicBezTo>
                  <a:cubicBezTo>
                    <a:pt x="337608" y="99483"/>
                    <a:pt x="341989" y="100068"/>
                    <a:pt x="346075" y="101600"/>
                  </a:cubicBezTo>
                  <a:cubicBezTo>
                    <a:pt x="350507" y="103262"/>
                    <a:pt x="354163" y="106886"/>
                    <a:pt x="358775" y="107950"/>
                  </a:cubicBezTo>
                  <a:cubicBezTo>
                    <a:pt x="368113" y="110105"/>
                    <a:pt x="377840" y="109936"/>
                    <a:pt x="387350" y="111125"/>
                  </a:cubicBezTo>
                  <a:cubicBezTo>
                    <a:pt x="394776" y="112053"/>
                    <a:pt x="402167" y="113242"/>
                    <a:pt x="409575" y="114300"/>
                  </a:cubicBezTo>
                  <a:cubicBezTo>
                    <a:pt x="412750" y="115358"/>
                    <a:pt x="416174" y="115850"/>
                    <a:pt x="419100" y="117475"/>
                  </a:cubicBezTo>
                  <a:cubicBezTo>
                    <a:pt x="467995" y="144639"/>
                    <a:pt x="401570" y="128651"/>
                    <a:pt x="514350" y="133350"/>
                  </a:cubicBezTo>
                  <a:cubicBezTo>
                    <a:pt x="539720" y="139693"/>
                    <a:pt x="532777" y="139335"/>
                    <a:pt x="574675" y="133350"/>
                  </a:cubicBezTo>
                  <a:cubicBezTo>
                    <a:pt x="581301" y="132403"/>
                    <a:pt x="593725" y="127000"/>
                    <a:pt x="593725" y="127000"/>
                  </a:cubicBezTo>
                  <a:cubicBezTo>
                    <a:pt x="612268" y="133181"/>
                    <a:pt x="595239" y="125339"/>
                    <a:pt x="609600" y="139700"/>
                  </a:cubicBezTo>
                  <a:cubicBezTo>
                    <a:pt x="612298" y="142398"/>
                    <a:pt x="616228" y="143567"/>
                    <a:pt x="619125" y="146050"/>
                  </a:cubicBezTo>
                  <a:cubicBezTo>
                    <a:pt x="628186" y="153816"/>
                    <a:pt x="629503" y="160938"/>
                    <a:pt x="641350" y="161925"/>
                  </a:cubicBezTo>
                  <a:cubicBezTo>
                    <a:pt x="663523" y="163773"/>
                    <a:pt x="685800" y="164042"/>
                    <a:pt x="708025" y="165100"/>
                  </a:cubicBezTo>
                  <a:cubicBezTo>
                    <a:pt x="714375" y="167217"/>
                    <a:pt x="721506" y="167737"/>
                    <a:pt x="727075" y="171450"/>
                  </a:cubicBezTo>
                  <a:cubicBezTo>
                    <a:pt x="730250" y="173567"/>
                    <a:pt x="733093" y="176297"/>
                    <a:pt x="736600" y="177800"/>
                  </a:cubicBezTo>
                  <a:cubicBezTo>
                    <a:pt x="740611" y="179519"/>
                    <a:pt x="745120" y="179721"/>
                    <a:pt x="749300" y="180975"/>
                  </a:cubicBezTo>
                  <a:cubicBezTo>
                    <a:pt x="755711" y="182898"/>
                    <a:pt x="762000" y="185208"/>
                    <a:pt x="768350" y="187325"/>
                  </a:cubicBezTo>
                  <a:cubicBezTo>
                    <a:pt x="771525" y="188383"/>
                    <a:pt x="774628" y="189688"/>
                    <a:pt x="777875" y="190500"/>
                  </a:cubicBezTo>
                  <a:cubicBezTo>
                    <a:pt x="806522" y="197662"/>
                    <a:pt x="794996" y="194090"/>
                    <a:pt x="812800" y="200025"/>
                  </a:cubicBezTo>
                  <a:cubicBezTo>
                    <a:pt x="815975" y="202142"/>
                    <a:pt x="818818" y="204872"/>
                    <a:pt x="822325" y="206375"/>
                  </a:cubicBezTo>
                  <a:cubicBezTo>
                    <a:pt x="826336" y="208094"/>
                    <a:pt x="830829" y="208351"/>
                    <a:pt x="835025" y="209550"/>
                  </a:cubicBezTo>
                  <a:cubicBezTo>
                    <a:pt x="838243" y="210469"/>
                    <a:pt x="841375" y="211667"/>
                    <a:pt x="844550" y="212725"/>
                  </a:cubicBezTo>
                  <a:cubicBezTo>
                    <a:pt x="848783" y="215900"/>
                    <a:pt x="852656" y="219625"/>
                    <a:pt x="857250" y="222250"/>
                  </a:cubicBezTo>
                  <a:cubicBezTo>
                    <a:pt x="860156" y="223910"/>
                    <a:pt x="863782" y="223928"/>
                    <a:pt x="866775" y="225425"/>
                  </a:cubicBezTo>
                  <a:cubicBezTo>
                    <a:pt x="870188" y="227132"/>
                    <a:pt x="873125" y="229658"/>
                    <a:pt x="876300" y="231775"/>
                  </a:cubicBezTo>
                  <a:cubicBezTo>
                    <a:pt x="886883" y="247650"/>
                    <a:pt x="879475" y="239183"/>
                    <a:pt x="901700" y="254000"/>
                  </a:cubicBezTo>
                  <a:cubicBezTo>
                    <a:pt x="906103" y="256935"/>
                    <a:pt x="910065" y="260490"/>
                    <a:pt x="914400" y="263525"/>
                  </a:cubicBezTo>
                  <a:cubicBezTo>
                    <a:pt x="920652" y="267902"/>
                    <a:pt x="927100" y="271992"/>
                    <a:pt x="933450" y="276225"/>
                  </a:cubicBezTo>
                  <a:cubicBezTo>
                    <a:pt x="936235" y="278081"/>
                    <a:pt x="939800" y="278342"/>
                    <a:pt x="942975" y="279400"/>
                  </a:cubicBezTo>
                  <a:cubicBezTo>
                    <a:pt x="964361" y="300786"/>
                    <a:pt x="939616" y="279308"/>
                    <a:pt x="965200" y="292100"/>
                  </a:cubicBezTo>
                  <a:cubicBezTo>
                    <a:pt x="969933" y="294467"/>
                    <a:pt x="973594" y="298549"/>
                    <a:pt x="977900" y="301625"/>
                  </a:cubicBezTo>
                  <a:cubicBezTo>
                    <a:pt x="981005" y="303843"/>
                    <a:pt x="984012" y="306268"/>
                    <a:pt x="987425" y="307975"/>
                  </a:cubicBezTo>
                  <a:cubicBezTo>
                    <a:pt x="990418" y="309472"/>
                    <a:pt x="993775" y="310092"/>
                    <a:pt x="996950" y="311150"/>
                  </a:cubicBezTo>
                  <a:cubicBezTo>
                    <a:pt x="1027659" y="334182"/>
                    <a:pt x="994933" y="311729"/>
                    <a:pt x="1019175" y="323850"/>
                  </a:cubicBezTo>
                  <a:cubicBezTo>
                    <a:pt x="1024336" y="326431"/>
                    <a:pt x="1037805" y="337208"/>
                    <a:pt x="1041400" y="339725"/>
                  </a:cubicBezTo>
                  <a:cubicBezTo>
                    <a:pt x="1047652" y="344102"/>
                    <a:pt x="1054345" y="347846"/>
                    <a:pt x="1060450" y="352425"/>
                  </a:cubicBezTo>
                  <a:cubicBezTo>
                    <a:pt x="1064683" y="355600"/>
                    <a:pt x="1068815" y="358915"/>
                    <a:pt x="1073150" y="361950"/>
                  </a:cubicBezTo>
                  <a:cubicBezTo>
                    <a:pt x="1079402" y="366327"/>
                    <a:pt x="1085850" y="370417"/>
                    <a:pt x="1092200" y="374650"/>
                  </a:cubicBezTo>
                  <a:cubicBezTo>
                    <a:pt x="1095375" y="376767"/>
                    <a:pt x="1098105" y="379793"/>
                    <a:pt x="1101725" y="381000"/>
                  </a:cubicBezTo>
                  <a:lnTo>
                    <a:pt x="1120775" y="387350"/>
                  </a:lnTo>
                  <a:cubicBezTo>
                    <a:pt x="1123710" y="390285"/>
                    <a:pt x="1135703" y="401032"/>
                    <a:pt x="1136650" y="406400"/>
                  </a:cubicBezTo>
                  <a:cubicBezTo>
                    <a:pt x="1139231" y="421028"/>
                    <a:pt x="1134308" y="437058"/>
                    <a:pt x="1139825" y="450850"/>
                  </a:cubicBezTo>
                  <a:cubicBezTo>
                    <a:pt x="1141829" y="455860"/>
                    <a:pt x="1150465" y="452716"/>
                    <a:pt x="1155700" y="454025"/>
                  </a:cubicBezTo>
                  <a:cubicBezTo>
                    <a:pt x="1158947" y="454837"/>
                    <a:pt x="1162050" y="456142"/>
                    <a:pt x="1165225" y="457200"/>
                  </a:cubicBezTo>
                  <a:cubicBezTo>
                    <a:pt x="1168400" y="459317"/>
                    <a:pt x="1171243" y="462047"/>
                    <a:pt x="1174750" y="463550"/>
                  </a:cubicBezTo>
                  <a:cubicBezTo>
                    <a:pt x="1178761" y="465269"/>
                    <a:pt x="1183254" y="465526"/>
                    <a:pt x="1187450" y="466725"/>
                  </a:cubicBezTo>
                  <a:cubicBezTo>
                    <a:pt x="1190668" y="467644"/>
                    <a:pt x="1193693" y="469244"/>
                    <a:pt x="1196975" y="469900"/>
                  </a:cubicBezTo>
                  <a:cubicBezTo>
                    <a:pt x="1211013" y="472708"/>
                    <a:pt x="1238355" y="474991"/>
                    <a:pt x="1250950" y="476250"/>
                  </a:cubicBezTo>
                  <a:cubicBezTo>
                    <a:pt x="1257300" y="478367"/>
                    <a:pt x="1266287" y="477031"/>
                    <a:pt x="1270000" y="482600"/>
                  </a:cubicBezTo>
                  <a:cubicBezTo>
                    <a:pt x="1272117" y="485775"/>
                    <a:pt x="1273175" y="490008"/>
                    <a:pt x="1276350" y="492125"/>
                  </a:cubicBezTo>
                  <a:cubicBezTo>
                    <a:pt x="1279981" y="494546"/>
                    <a:pt x="1284870" y="494046"/>
                    <a:pt x="1289050" y="495300"/>
                  </a:cubicBezTo>
                  <a:cubicBezTo>
                    <a:pt x="1295461" y="497223"/>
                    <a:pt x="1301440" y="500984"/>
                    <a:pt x="1308100" y="501650"/>
                  </a:cubicBezTo>
                  <a:cubicBezTo>
                    <a:pt x="1346256" y="505466"/>
                    <a:pt x="1329359" y="503076"/>
                    <a:pt x="1358900" y="508000"/>
                  </a:cubicBezTo>
                  <a:cubicBezTo>
                    <a:pt x="1375665" y="513588"/>
                    <a:pt x="1365640" y="509319"/>
                    <a:pt x="1387475" y="523875"/>
                  </a:cubicBezTo>
                  <a:cubicBezTo>
                    <a:pt x="1390650" y="525992"/>
                    <a:pt x="1393380" y="529018"/>
                    <a:pt x="1397000" y="530225"/>
                  </a:cubicBezTo>
                  <a:cubicBezTo>
                    <a:pt x="1400175" y="531283"/>
                    <a:pt x="1403278" y="532588"/>
                    <a:pt x="1406525" y="533400"/>
                  </a:cubicBezTo>
                  <a:lnTo>
                    <a:pt x="1431925" y="539750"/>
                  </a:lnTo>
                  <a:cubicBezTo>
                    <a:pt x="1438015" y="539315"/>
                    <a:pt x="1474847" y="544041"/>
                    <a:pt x="1485900" y="530225"/>
                  </a:cubicBezTo>
                  <a:cubicBezTo>
                    <a:pt x="1487991" y="527612"/>
                    <a:pt x="1486352" y="522645"/>
                    <a:pt x="1489075" y="520700"/>
                  </a:cubicBezTo>
                  <a:cubicBezTo>
                    <a:pt x="1494522" y="516809"/>
                    <a:pt x="1508125" y="514350"/>
                    <a:pt x="1508125" y="514350"/>
                  </a:cubicBezTo>
                  <a:cubicBezTo>
                    <a:pt x="1515533" y="515408"/>
                    <a:pt x="1523511" y="514486"/>
                    <a:pt x="1530350" y="517525"/>
                  </a:cubicBezTo>
                  <a:cubicBezTo>
                    <a:pt x="1535167" y="519666"/>
                    <a:pt x="1538466" y="532349"/>
                    <a:pt x="1539875" y="536575"/>
                  </a:cubicBezTo>
                  <a:cubicBezTo>
                    <a:pt x="1544541" y="587896"/>
                    <a:pt x="1544892" y="589598"/>
                    <a:pt x="1549400" y="657225"/>
                  </a:cubicBezTo>
                  <a:cubicBezTo>
                    <a:pt x="1551072" y="682311"/>
                    <a:pt x="1550629" y="710995"/>
                    <a:pt x="1555750" y="736600"/>
                  </a:cubicBezTo>
                  <a:cubicBezTo>
                    <a:pt x="1556406" y="739882"/>
                    <a:pt x="1558006" y="742907"/>
                    <a:pt x="1558925" y="746125"/>
                  </a:cubicBezTo>
                  <a:cubicBezTo>
                    <a:pt x="1560124" y="750321"/>
                    <a:pt x="1561042" y="754592"/>
                    <a:pt x="1562100" y="758825"/>
                  </a:cubicBezTo>
                  <a:cubicBezTo>
                    <a:pt x="1557963" y="775371"/>
                    <a:pt x="1561781" y="777997"/>
                    <a:pt x="1536700" y="768350"/>
                  </a:cubicBezTo>
                  <a:cubicBezTo>
                    <a:pt x="1529577" y="765610"/>
                    <a:pt x="1517650" y="755650"/>
                    <a:pt x="1517650" y="755650"/>
                  </a:cubicBezTo>
                  <a:cubicBezTo>
                    <a:pt x="1519767" y="758825"/>
                    <a:pt x="1521302" y="762477"/>
                    <a:pt x="1524000" y="765175"/>
                  </a:cubicBezTo>
                  <a:cubicBezTo>
                    <a:pt x="1526698" y="767873"/>
                    <a:pt x="1531408" y="768350"/>
                    <a:pt x="1533525" y="771525"/>
                  </a:cubicBezTo>
                  <a:cubicBezTo>
                    <a:pt x="1535946" y="775156"/>
                    <a:pt x="1534981" y="780214"/>
                    <a:pt x="1536700" y="784225"/>
                  </a:cubicBezTo>
                  <a:cubicBezTo>
                    <a:pt x="1539933" y="791769"/>
                    <a:pt x="1543792" y="796723"/>
                    <a:pt x="1552575" y="796925"/>
                  </a:cubicBezTo>
                  <a:cubicBezTo>
                    <a:pt x="1641458" y="798968"/>
                    <a:pt x="1730375" y="799042"/>
                    <a:pt x="1819275" y="800100"/>
                  </a:cubicBezTo>
                  <a:lnTo>
                    <a:pt x="1838325" y="812800"/>
                  </a:lnTo>
                  <a:cubicBezTo>
                    <a:pt x="1843894" y="816513"/>
                    <a:pt x="1857375" y="819150"/>
                    <a:pt x="1857375" y="819150"/>
                  </a:cubicBezTo>
                  <a:cubicBezTo>
                    <a:pt x="1860550" y="821267"/>
                    <a:pt x="1863487" y="823793"/>
                    <a:pt x="1866900" y="825500"/>
                  </a:cubicBezTo>
                  <a:cubicBezTo>
                    <a:pt x="1893190" y="838645"/>
                    <a:pt x="1858653" y="816827"/>
                    <a:pt x="1885950" y="835025"/>
                  </a:cubicBezTo>
                  <a:cubicBezTo>
                    <a:pt x="1888067" y="838200"/>
                    <a:pt x="1889602" y="841852"/>
                    <a:pt x="1892300" y="844550"/>
                  </a:cubicBezTo>
                  <a:cubicBezTo>
                    <a:pt x="1894998" y="847248"/>
                    <a:pt x="1898720" y="848682"/>
                    <a:pt x="1901825" y="850900"/>
                  </a:cubicBezTo>
                  <a:cubicBezTo>
                    <a:pt x="1906131" y="853976"/>
                    <a:pt x="1910783" y="856683"/>
                    <a:pt x="1914525" y="860425"/>
                  </a:cubicBezTo>
                  <a:cubicBezTo>
                    <a:pt x="1917223" y="863123"/>
                    <a:pt x="1917944" y="867507"/>
                    <a:pt x="1920875" y="869950"/>
                  </a:cubicBezTo>
                  <a:cubicBezTo>
                    <a:pt x="1924511" y="872980"/>
                    <a:pt x="1929561" y="873792"/>
                    <a:pt x="1933575" y="876300"/>
                  </a:cubicBezTo>
                  <a:cubicBezTo>
                    <a:pt x="1941855" y="881475"/>
                    <a:pt x="1957052" y="895767"/>
                    <a:pt x="1965325" y="898525"/>
                  </a:cubicBezTo>
                  <a:lnTo>
                    <a:pt x="1974850" y="901700"/>
                  </a:lnTo>
                  <a:cubicBezTo>
                    <a:pt x="2016511" y="932945"/>
                    <a:pt x="1965907" y="897084"/>
                    <a:pt x="1997075" y="914400"/>
                  </a:cubicBezTo>
                  <a:cubicBezTo>
                    <a:pt x="2003746" y="918106"/>
                    <a:pt x="2016125" y="927100"/>
                    <a:pt x="2016125" y="927100"/>
                  </a:cubicBezTo>
                  <a:cubicBezTo>
                    <a:pt x="2027673" y="944422"/>
                    <a:pt x="2020962" y="929768"/>
                    <a:pt x="2019300" y="958850"/>
                  </a:cubicBezTo>
                  <a:cubicBezTo>
                    <a:pt x="2017608" y="988454"/>
                    <a:pt x="2022732" y="1018843"/>
                    <a:pt x="2016125" y="1047750"/>
                  </a:cubicBezTo>
                  <a:cubicBezTo>
                    <a:pt x="2013790" y="1057964"/>
                    <a:pt x="2001308" y="1062567"/>
                    <a:pt x="1993900" y="1069975"/>
                  </a:cubicBezTo>
                  <a:cubicBezTo>
                    <a:pt x="1988504" y="1075371"/>
                    <a:pt x="1980955" y="1078096"/>
                    <a:pt x="1974850" y="1082675"/>
                  </a:cubicBezTo>
                  <a:cubicBezTo>
                    <a:pt x="1970617" y="1085850"/>
                    <a:pt x="1966744" y="1089575"/>
                    <a:pt x="1962150" y="1092200"/>
                  </a:cubicBezTo>
                  <a:cubicBezTo>
                    <a:pt x="1959244" y="1093860"/>
                    <a:pt x="1955800" y="1094317"/>
                    <a:pt x="1952625" y="1095375"/>
                  </a:cubicBezTo>
                  <a:cubicBezTo>
                    <a:pt x="1932998" y="1108460"/>
                    <a:pt x="1952144" y="1093932"/>
                    <a:pt x="1936750" y="1111250"/>
                  </a:cubicBezTo>
                  <a:cubicBezTo>
                    <a:pt x="1930784" y="1117962"/>
                    <a:pt x="1924050" y="1123950"/>
                    <a:pt x="1917700" y="1130300"/>
                  </a:cubicBezTo>
                  <a:cubicBezTo>
                    <a:pt x="1914525" y="1133475"/>
                    <a:pt x="1910666" y="1136089"/>
                    <a:pt x="1908175" y="1139825"/>
                  </a:cubicBezTo>
                  <a:cubicBezTo>
                    <a:pt x="1899708" y="1152525"/>
                    <a:pt x="1905000" y="1147233"/>
                    <a:pt x="1892300" y="1155700"/>
                  </a:cubicBezTo>
                  <a:cubicBezTo>
                    <a:pt x="1886119" y="1174243"/>
                    <a:pt x="1893961" y="1157214"/>
                    <a:pt x="1879600" y="1171575"/>
                  </a:cubicBezTo>
                  <a:cubicBezTo>
                    <a:pt x="1867886" y="1183289"/>
                    <a:pt x="1879329" y="1180222"/>
                    <a:pt x="1863725" y="1190625"/>
                  </a:cubicBezTo>
                  <a:cubicBezTo>
                    <a:pt x="1860940" y="1192481"/>
                    <a:pt x="1857375" y="1192742"/>
                    <a:pt x="1854200" y="1193800"/>
                  </a:cubicBezTo>
                  <a:cubicBezTo>
                    <a:pt x="1842558" y="1211262"/>
                    <a:pt x="1854200" y="1196446"/>
                    <a:pt x="1838325" y="1209675"/>
                  </a:cubicBezTo>
                  <a:cubicBezTo>
                    <a:pt x="1822470" y="1222888"/>
                    <a:pt x="1836014" y="1216795"/>
                    <a:pt x="1819275" y="1222375"/>
                  </a:cubicBezTo>
                  <a:cubicBezTo>
                    <a:pt x="1815042" y="1221317"/>
                    <a:pt x="1810920" y="1219607"/>
                    <a:pt x="1806575" y="1219200"/>
                  </a:cubicBezTo>
                  <a:cubicBezTo>
                    <a:pt x="1776996" y="1216427"/>
                    <a:pt x="1717675" y="1212850"/>
                    <a:pt x="1717675" y="1212850"/>
                  </a:cubicBezTo>
                  <a:cubicBezTo>
                    <a:pt x="1714500" y="1210733"/>
                    <a:pt x="1711805" y="1207596"/>
                    <a:pt x="1708150" y="1206500"/>
                  </a:cubicBezTo>
                  <a:cubicBezTo>
                    <a:pt x="1695750" y="1202780"/>
                    <a:pt x="1639018" y="1200198"/>
                    <a:pt x="1638300" y="1200150"/>
                  </a:cubicBezTo>
                  <a:cubicBezTo>
                    <a:pt x="1609712" y="1194432"/>
                    <a:pt x="1615473" y="1194171"/>
                    <a:pt x="1571625" y="1200150"/>
                  </a:cubicBezTo>
                  <a:cubicBezTo>
                    <a:pt x="1564993" y="1201054"/>
                    <a:pt x="1558925" y="1204383"/>
                    <a:pt x="1552575" y="1206500"/>
                  </a:cubicBezTo>
                  <a:lnTo>
                    <a:pt x="1543050" y="1209675"/>
                  </a:lnTo>
                  <a:cubicBezTo>
                    <a:pt x="1540933" y="1212850"/>
                    <a:pt x="1537173" y="1215414"/>
                    <a:pt x="1536700" y="1219200"/>
                  </a:cubicBezTo>
                  <a:cubicBezTo>
                    <a:pt x="1530416" y="1269471"/>
                    <a:pt x="1532852" y="1278469"/>
                    <a:pt x="1536700" y="1320800"/>
                  </a:cubicBezTo>
                  <a:cubicBezTo>
                    <a:pt x="1571928" y="1316886"/>
                    <a:pt x="1556183" y="1320656"/>
                    <a:pt x="1584325" y="1311275"/>
                  </a:cubicBezTo>
                  <a:lnTo>
                    <a:pt x="1593850" y="1308100"/>
                  </a:lnTo>
                  <a:lnTo>
                    <a:pt x="1603375" y="1304925"/>
                  </a:lnTo>
                  <a:cubicBezTo>
                    <a:pt x="1645708" y="1305983"/>
                    <a:pt x="1688521" y="1301661"/>
                    <a:pt x="1730375" y="1308100"/>
                  </a:cubicBezTo>
                  <a:cubicBezTo>
                    <a:pt x="1735709" y="1308921"/>
                    <a:pt x="1728509" y="1318740"/>
                    <a:pt x="1727200" y="1323975"/>
                  </a:cubicBezTo>
                  <a:cubicBezTo>
                    <a:pt x="1723847" y="1337387"/>
                    <a:pt x="1720784" y="1338361"/>
                    <a:pt x="1711325" y="1352550"/>
                  </a:cubicBezTo>
                  <a:cubicBezTo>
                    <a:pt x="1709469" y="1355335"/>
                    <a:pt x="1704975" y="1354667"/>
                    <a:pt x="1701800" y="1355725"/>
                  </a:cubicBezTo>
                  <a:cubicBezTo>
                    <a:pt x="1698625" y="1357842"/>
                    <a:pt x="1695206" y="1359632"/>
                    <a:pt x="1692275" y="1362075"/>
                  </a:cubicBezTo>
                  <a:cubicBezTo>
                    <a:pt x="1688826" y="1364950"/>
                    <a:pt x="1686404" y="1368990"/>
                    <a:pt x="1682750" y="1371600"/>
                  </a:cubicBezTo>
                  <a:cubicBezTo>
                    <a:pt x="1678899" y="1374351"/>
                    <a:pt x="1674159" y="1375602"/>
                    <a:pt x="1670050" y="1377950"/>
                  </a:cubicBezTo>
                  <a:cubicBezTo>
                    <a:pt x="1666737" y="1379843"/>
                    <a:pt x="1663838" y="1382407"/>
                    <a:pt x="1660525" y="1384300"/>
                  </a:cubicBezTo>
                  <a:cubicBezTo>
                    <a:pt x="1656416" y="1386648"/>
                    <a:pt x="1651934" y="1388302"/>
                    <a:pt x="1647825" y="1390650"/>
                  </a:cubicBezTo>
                  <a:cubicBezTo>
                    <a:pt x="1644512" y="1392543"/>
                    <a:pt x="1641613" y="1395107"/>
                    <a:pt x="1638300" y="1397000"/>
                  </a:cubicBezTo>
                  <a:cubicBezTo>
                    <a:pt x="1604129" y="1416526"/>
                    <a:pt x="1653152" y="1384982"/>
                    <a:pt x="1606550" y="1416050"/>
                  </a:cubicBezTo>
                  <a:cubicBezTo>
                    <a:pt x="1591882" y="1425829"/>
                    <a:pt x="1584171" y="1440093"/>
                    <a:pt x="1574800" y="1454150"/>
                  </a:cubicBezTo>
                  <a:cubicBezTo>
                    <a:pt x="1561910" y="1473486"/>
                    <a:pt x="1576285" y="1461626"/>
                    <a:pt x="1558925" y="1473200"/>
                  </a:cubicBezTo>
                  <a:cubicBezTo>
                    <a:pt x="1557867" y="1476375"/>
                    <a:pt x="1558473" y="1480780"/>
                    <a:pt x="1555750" y="1482725"/>
                  </a:cubicBezTo>
                  <a:cubicBezTo>
                    <a:pt x="1546153" y="1489580"/>
                    <a:pt x="1520972" y="1491041"/>
                    <a:pt x="1511300" y="1492250"/>
                  </a:cubicBezTo>
                  <a:lnTo>
                    <a:pt x="1289050" y="1489075"/>
                  </a:lnTo>
                  <a:cubicBezTo>
                    <a:pt x="1283655" y="1488931"/>
                    <a:pt x="1278410" y="1487209"/>
                    <a:pt x="1273175" y="1485900"/>
                  </a:cubicBezTo>
                  <a:cubicBezTo>
                    <a:pt x="1269928" y="1485088"/>
                    <a:pt x="1266825" y="1483783"/>
                    <a:pt x="1263650" y="1482725"/>
                  </a:cubicBezTo>
                  <a:cubicBezTo>
                    <a:pt x="1248729" y="1467804"/>
                    <a:pt x="1257861" y="1475691"/>
                    <a:pt x="1235075" y="1460500"/>
                  </a:cubicBezTo>
                  <a:cubicBezTo>
                    <a:pt x="1229506" y="1456787"/>
                    <a:pt x="1222375" y="1456267"/>
                    <a:pt x="1216025" y="1454150"/>
                  </a:cubicBezTo>
                  <a:lnTo>
                    <a:pt x="1206500" y="1450975"/>
                  </a:lnTo>
                  <a:lnTo>
                    <a:pt x="1196975" y="1447800"/>
                  </a:lnTo>
                  <a:cubicBezTo>
                    <a:pt x="1169678" y="1429602"/>
                    <a:pt x="1204215" y="1451420"/>
                    <a:pt x="1177925" y="1438275"/>
                  </a:cubicBezTo>
                  <a:cubicBezTo>
                    <a:pt x="1174512" y="1436568"/>
                    <a:pt x="1171887" y="1433475"/>
                    <a:pt x="1168400" y="1431925"/>
                  </a:cubicBezTo>
                  <a:cubicBezTo>
                    <a:pt x="1162283" y="1429207"/>
                    <a:pt x="1155700" y="1427692"/>
                    <a:pt x="1149350" y="1425575"/>
                  </a:cubicBezTo>
                  <a:lnTo>
                    <a:pt x="1139825" y="1422400"/>
                  </a:lnTo>
                  <a:cubicBezTo>
                    <a:pt x="1136650" y="1420283"/>
                    <a:pt x="1133231" y="1418493"/>
                    <a:pt x="1130300" y="1416050"/>
                  </a:cubicBezTo>
                  <a:cubicBezTo>
                    <a:pt x="1119109" y="1406724"/>
                    <a:pt x="1116925" y="1400750"/>
                    <a:pt x="1108075" y="1387475"/>
                  </a:cubicBezTo>
                  <a:lnTo>
                    <a:pt x="1101725" y="1377950"/>
                  </a:lnTo>
                  <a:cubicBezTo>
                    <a:pt x="1102109" y="1375645"/>
                    <a:pt x="1104601" y="1354586"/>
                    <a:pt x="1108075" y="1349375"/>
                  </a:cubicBezTo>
                  <a:cubicBezTo>
                    <a:pt x="1110566" y="1345639"/>
                    <a:pt x="1114425" y="1343025"/>
                    <a:pt x="1117600" y="1339850"/>
                  </a:cubicBezTo>
                  <a:cubicBezTo>
                    <a:pt x="1114388" y="1323791"/>
                    <a:pt x="1117539" y="1324280"/>
                    <a:pt x="1104900" y="1314450"/>
                  </a:cubicBezTo>
                  <a:cubicBezTo>
                    <a:pt x="1098876" y="1309765"/>
                    <a:pt x="1085850" y="1301750"/>
                    <a:pt x="1085850" y="1301750"/>
                  </a:cubicBezTo>
                  <a:cubicBezTo>
                    <a:pt x="1083733" y="1298575"/>
                    <a:pt x="1082198" y="1294923"/>
                    <a:pt x="1079500" y="1292225"/>
                  </a:cubicBezTo>
                  <a:cubicBezTo>
                    <a:pt x="1071766" y="1284491"/>
                    <a:pt x="1067476" y="1285615"/>
                    <a:pt x="1057275" y="1282700"/>
                  </a:cubicBezTo>
                  <a:cubicBezTo>
                    <a:pt x="1054057" y="1281781"/>
                    <a:pt x="1050925" y="1280583"/>
                    <a:pt x="1047750" y="1279525"/>
                  </a:cubicBezTo>
                  <a:cubicBezTo>
                    <a:pt x="1046692" y="1276350"/>
                    <a:pt x="1045231" y="1273282"/>
                    <a:pt x="1044575" y="1270000"/>
                  </a:cubicBezTo>
                  <a:cubicBezTo>
                    <a:pt x="1043107" y="1262662"/>
                    <a:pt x="1042868" y="1255113"/>
                    <a:pt x="1041400" y="1247775"/>
                  </a:cubicBezTo>
                  <a:cubicBezTo>
                    <a:pt x="1040744" y="1244493"/>
                    <a:pt x="1040592" y="1240617"/>
                    <a:pt x="1038225" y="1238250"/>
                  </a:cubicBezTo>
                  <a:cubicBezTo>
                    <a:pt x="1035858" y="1235883"/>
                    <a:pt x="1032028" y="1235425"/>
                    <a:pt x="1028700" y="1235075"/>
                  </a:cubicBezTo>
                  <a:cubicBezTo>
                    <a:pt x="1011827" y="1233299"/>
                    <a:pt x="994833" y="1232958"/>
                    <a:pt x="977900" y="1231900"/>
                  </a:cubicBezTo>
                  <a:cubicBezTo>
                    <a:pt x="968948" y="1225932"/>
                    <a:pt x="956107" y="1219170"/>
                    <a:pt x="949325" y="1209675"/>
                  </a:cubicBezTo>
                  <a:cubicBezTo>
                    <a:pt x="946574" y="1205824"/>
                    <a:pt x="945323" y="1201084"/>
                    <a:pt x="942975" y="1196975"/>
                  </a:cubicBezTo>
                  <a:cubicBezTo>
                    <a:pt x="941082" y="1193662"/>
                    <a:pt x="938332" y="1190863"/>
                    <a:pt x="936625" y="1187450"/>
                  </a:cubicBezTo>
                  <a:cubicBezTo>
                    <a:pt x="935128" y="1184457"/>
                    <a:pt x="935110" y="1180831"/>
                    <a:pt x="933450" y="1177925"/>
                  </a:cubicBezTo>
                  <a:cubicBezTo>
                    <a:pt x="930825" y="1173331"/>
                    <a:pt x="926960" y="1169560"/>
                    <a:pt x="923925" y="1165225"/>
                  </a:cubicBezTo>
                  <a:cubicBezTo>
                    <a:pt x="919548" y="1158973"/>
                    <a:pt x="915458" y="1152525"/>
                    <a:pt x="911225" y="1146175"/>
                  </a:cubicBezTo>
                  <a:lnTo>
                    <a:pt x="904875" y="1136650"/>
                  </a:lnTo>
                  <a:cubicBezTo>
                    <a:pt x="902758" y="1133475"/>
                    <a:pt x="901700" y="1129242"/>
                    <a:pt x="898525" y="1127125"/>
                  </a:cubicBezTo>
                  <a:lnTo>
                    <a:pt x="889000" y="1120775"/>
                  </a:lnTo>
                  <a:cubicBezTo>
                    <a:pt x="886883" y="1117600"/>
                    <a:pt x="885348" y="1113948"/>
                    <a:pt x="882650" y="1111250"/>
                  </a:cubicBezTo>
                  <a:cubicBezTo>
                    <a:pt x="876495" y="1105095"/>
                    <a:pt x="871347" y="1104307"/>
                    <a:pt x="863600" y="1101725"/>
                  </a:cubicBezTo>
                  <a:cubicBezTo>
                    <a:pt x="840909" y="1067688"/>
                    <a:pt x="876246" y="1119345"/>
                    <a:pt x="847725" y="1082675"/>
                  </a:cubicBezTo>
                  <a:cubicBezTo>
                    <a:pt x="845802" y="1080202"/>
                    <a:pt x="834928" y="1057982"/>
                    <a:pt x="825500" y="1057275"/>
                  </a:cubicBezTo>
                  <a:cubicBezTo>
                    <a:pt x="786437" y="1054345"/>
                    <a:pt x="747183" y="1055158"/>
                    <a:pt x="708025" y="1054100"/>
                  </a:cubicBezTo>
                  <a:cubicBezTo>
                    <a:pt x="657419" y="1041448"/>
                    <a:pt x="746338" y="1063319"/>
                    <a:pt x="676275" y="1047750"/>
                  </a:cubicBezTo>
                  <a:cubicBezTo>
                    <a:pt x="673008" y="1047024"/>
                    <a:pt x="670085" y="1044853"/>
                    <a:pt x="666750" y="1044575"/>
                  </a:cubicBezTo>
                  <a:cubicBezTo>
                    <a:pt x="644577" y="1042727"/>
                    <a:pt x="622300" y="1042458"/>
                    <a:pt x="600075" y="1041400"/>
                  </a:cubicBezTo>
                  <a:cubicBezTo>
                    <a:pt x="594783" y="1040342"/>
                    <a:pt x="589534" y="1039046"/>
                    <a:pt x="584200" y="1038225"/>
                  </a:cubicBezTo>
                  <a:cubicBezTo>
                    <a:pt x="575767" y="1036928"/>
                    <a:pt x="567143" y="1036838"/>
                    <a:pt x="558800" y="1035050"/>
                  </a:cubicBezTo>
                  <a:cubicBezTo>
                    <a:pt x="552255" y="1033648"/>
                    <a:pt x="546100" y="1030817"/>
                    <a:pt x="539750" y="1028700"/>
                  </a:cubicBezTo>
                  <a:lnTo>
                    <a:pt x="530225" y="1025525"/>
                  </a:lnTo>
                  <a:cubicBezTo>
                    <a:pt x="502928" y="1007327"/>
                    <a:pt x="537465" y="1029145"/>
                    <a:pt x="511175" y="1016000"/>
                  </a:cubicBezTo>
                  <a:cubicBezTo>
                    <a:pt x="505655" y="1013240"/>
                    <a:pt x="500506" y="1009788"/>
                    <a:pt x="495300" y="1006475"/>
                  </a:cubicBezTo>
                  <a:cubicBezTo>
                    <a:pt x="488861" y="1002378"/>
                    <a:pt x="481646" y="999171"/>
                    <a:pt x="476250" y="993775"/>
                  </a:cubicBezTo>
                  <a:cubicBezTo>
                    <a:pt x="469228" y="986753"/>
                    <a:pt x="466041" y="982320"/>
                    <a:pt x="457200" y="977900"/>
                  </a:cubicBezTo>
                  <a:cubicBezTo>
                    <a:pt x="454207" y="976403"/>
                    <a:pt x="450850" y="975783"/>
                    <a:pt x="447675" y="974725"/>
                  </a:cubicBezTo>
                  <a:cubicBezTo>
                    <a:pt x="410991" y="950269"/>
                    <a:pt x="436247" y="962406"/>
                    <a:pt x="365125" y="958850"/>
                  </a:cubicBezTo>
                  <a:cubicBezTo>
                    <a:pt x="358775" y="956733"/>
                    <a:pt x="351644" y="956213"/>
                    <a:pt x="346075" y="952500"/>
                  </a:cubicBezTo>
                  <a:cubicBezTo>
                    <a:pt x="332018" y="943129"/>
                    <a:pt x="317754" y="935418"/>
                    <a:pt x="307975" y="920750"/>
                  </a:cubicBezTo>
                  <a:cubicBezTo>
                    <a:pt x="305858" y="917575"/>
                    <a:pt x="304068" y="914156"/>
                    <a:pt x="301625" y="911225"/>
                  </a:cubicBezTo>
                  <a:cubicBezTo>
                    <a:pt x="298750" y="907776"/>
                    <a:pt x="294975" y="905149"/>
                    <a:pt x="292100" y="901700"/>
                  </a:cubicBezTo>
                  <a:cubicBezTo>
                    <a:pt x="289657" y="898769"/>
                    <a:pt x="288193" y="895106"/>
                    <a:pt x="285750" y="892175"/>
                  </a:cubicBezTo>
                  <a:cubicBezTo>
                    <a:pt x="282875" y="888726"/>
                    <a:pt x="278982" y="886194"/>
                    <a:pt x="276225" y="882650"/>
                  </a:cubicBezTo>
                  <a:cubicBezTo>
                    <a:pt x="271540" y="876626"/>
                    <a:pt x="267758" y="869950"/>
                    <a:pt x="263525" y="863600"/>
                  </a:cubicBezTo>
                  <a:lnTo>
                    <a:pt x="250825" y="844550"/>
                  </a:lnTo>
                  <a:cubicBezTo>
                    <a:pt x="248969" y="841765"/>
                    <a:pt x="249275" y="837951"/>
                    <a:pt x="247650" y="835025"/>
                  </a:cubicBezTo>
                  <a:cubicBezTo>
                    <a:pt x="243944" y="828354"/>
                    <a:pt x="239183" y="822325"/>
                    <a:pt x="234950" y="815975"/>
                  </a:cubicBezTo>
                  <a:cubicBezTo>
                    <a:pt x="232325" y="812037"/>
                    <a:pt x="230464" y="807625"/>
                    <a:pt x="228600" y="803275"/>
                  </a:cubicBezTo>
                  <a:cubicBezTo>
                    <a:pt x="227282" y="800199"/>
                    <a:pt x="227281" y="796535"/>
                    <a:pt x="225425" y="793750"/>
                  </a:cubicBezTo>
                  <a:cubicBezTo>
                    <a:pt x="222934" y="790014"/>
                    <a:pt x="218657" y="787769"/>
                    <a:pt x="215900" y="784225"/>
                  </a:cubicBezTo>
                  <a:cubicBezTo>
                    <a:pt x="195954" y="758581"/>
                    <a:pt x="212114" y="771118"/>
                    <a:pt x="193675" y="758825"/>
                  </a:cubicBezTo>
                  <a:cubicBezTo>
                    <a:pt x="189442" y="752475"/>
                    <a:pt x="186371" y="745171"/>
                    <a:pt x="180975" y="739775"/>
                  </a:cubicBezTo>
                  <a:cubicBezTo>
                    <a:pt x="177800" y="736600"/>
                    <a:pt x="174293" y="733725"/>
                    <a:pt x="171450" y="730250"/>
                  </a:cubicBezTo>
                  <a:cubicBezTo>
                    <a:pt x="164748" y="722059"/>
                    <a:pt x="152400" y="704850"/>
                    <a:pt x="152400" y="704850"/>
                  </a:cubicBezTo>
                  <a:cubicBezTo>
                    <a:pt x="151342" y="701675"/>
                    <a:pt x="150850" y="698251"/>
                    <a:pt x="149225" y="695325"/>
                  </a:cubicBezTo>
                  <a:cubicBezTo>
                    <a:pt x="140704" y="679988"/>
                    <a:pt x="135718" y="678356"/>
                    <a:pt x="130175" y="663575"/>
                  </a:cubicBezTo>
                  <a:cubicBezTo>
                    <a:pt x="127324" y="655972"/>
                    <a:pt x="125837" y="642376"/>
                    <a:pt x="123825" y="635000"/>
                  </a:cubicBezTo>
                  <a:cubicBezTo>
                    <a:pt x="113996" y="598959"/>
                    <a:pt x="122484" y="629142"/>
                    <a:pt x="111125" y="606425"/>
                  </a:cubicBezTo>
                  <a:cubicBezTo>
                    <a:pt x="109628" y="603432"/>
                    <a:pt x="109447" y="599893"/>
                    <a:pt x="107950" y="596900"/>
                  </a:cubicBezTo>
                  <a:cubicBezTo>
                    <a:pt x="101298" y="583595"/>
                    <a:pt x="102961" y="590096"/>
                    <a:pt x="92075" y="581025"/>
                  </a:cubicBezTo>
                  <a:cubicBezTo>
                    <a:pt x="76220" y="567812"/>
                    <a:pt x="89764" y="573905"/>
                    <a:pt x="73025" y="568325"/>
                  </a:cubicBezTo>
                  <a:cubicBezTo>
                    <a:pt x="47252" y="542552"/>
                    <a:pt x="80648" y="572681"/>
                    <a:pt x="50800" y="555625"/>
                  </a:cubicBezTo>
                  <a:cubicBezTo>
                    <a:pt x="17504" y="536599"/>
                    <a:pt x="61489" y="552838"/>
                    <a:pt x="31750" y="542925"/>
                  </a:cubicBezTo>
                  <a:cubicBezTo>
                    <a:pt x="28575" y="539750"/>
                    <a:pt x="24233" y="537416"/>
                    <a:pt x="22225" y="533400"/>
                  </a:cubicBezTo>
                  <a:cubicBezTo>
                    <a:pt x="19812" y="528573"/>
                    <a:pt x="20221" y="522793"/>
                    <a:pt x="19050" y="517525"/>
                  </a:cubicBezTo>
                  <a:cubicBezTo>
                    <a:pt x="18103" y="513265"/>
                    <a:pt x="17074" y="509021"/>
                    <a:pt x="15875" y="504825"/>
                  </a:cubicBezTo>
                  <a:cubicBezTo>
                    <a:pt x="14956" y="501607"/>
                    <a:pt x="13512" y="498547"/>
                    <a:pt x="12700" y="495300"/>
                  </a:cubicBezTo>
                  <a:cubicBezTo>
                    <a:pt x="11391" y="490065"/>
                    <a:pt x="10834" y="484660"/>
                    <a:pt x="9525" y="479425"/>
                  </a:cubicBezTo>
                  <a:cubicBezTo>
                    <a:pt x="8713" y="476178"/>
                    <a:pt x="7269" y="473118"/>
                    <a:pt x="6350" y="469900"/>
                  </a:cubicBezTo>
                  <a:cubicBezTo>
                    <a:pt x="-1623" y="441993"/>
                    <a:pt x="7613" y="470513"/>
                    <a:pt x="0" y="447675"/>
                  </a:cubicBezTo>
                  <a:cubicBezTo>
                    <a:pt x="1058" y="401108"/>
                    <a:pt x="1236" y="354513"/>
                    <a:pt x="3175" y="307975"/>
                  </a:cubicBezTo>
                  <a:cubicBezTo>
                    <a:pt x="3652" y="296527"/>
                    <a:pt x="5888" y="293364"/>
                    <a:pt x="15875" y="288925"/>
                  </a:cubicBezTo>
                  <a:cubicBezTo>
                    <a:pt x="21992" y="286207"/>
                    <a:pt x="34925" y="282575"/>
                    <a:pt x="34925" y="282575"/>
                  </a:cubicBezTo>
                  <a:cubicBezTo>
                    <a:pt x="38100" y="280458"/>
                    <a:pt x="42333" y="279400"/>
                    <a:pt x="44450" y="276225"/>
                  </a:cubicBezTo>
                  <a:cubicBezTo>
                    <a:pt x="46871" y="272594"/>
                    <a:pt x="46426" y="267721"/>
                    <a:pt x="47625" y="263525"/>
                  </a:cubicBezTo>
                  <a:cubicBezTo>
                    <a:pt x="48544" y="260307"/>
                    <a:pt x="49742" y="257175"/>
                    <a:pt x="50800" y="254000"/>
                  </a:cubicBezTo>
                  <a:cubicBezTo>
                    <a:pt x="57681" y="185189"/>
                    <a:pt x="56262" y="212675"/>
                    <a:pt x="50800" y="95250"/>
                  </a:cubicBezTo>
                  <a:cubicBezTo>
                    <a:pt x="50645" y="91907"/>
                    <a:pt x="48683" y="88900"/>
                    <a:pt x="47625" y="85725"/>
                  </a:cubicBezTo>
                  <a:cubicBezTo>
                    <a:pt x="46521" y="74685"/>
                    <a:pt x="41060" y="48055"/>
                    <a:pt x="47625" y="34925"/>
                  </a:cubicBezTo>
                  <a:cubicBezTo>
                    <a:pt x="49332" y="31512"/>
                    <a:pt x="54219" y="31018"/>
                    <a:pt x="57150" y="28575"/>
                  </a:cubicBezTo>
                  <a:cubicBezTo>
                    <a:pt x="73005" y="15362"/>
                    <a:pt x="59461" y="21455"/>
                    <a:pt x="76200" y="15875"/>
                  </a:cubicBezTo>
                  <a:lnTo>
                    <a:pt x="82550"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22253581" y="17515989"/>
              <a:ext cx="673100" cy="695811"/>
            </a:xfrm>
            <a:custGeom>
              <a:avLst/>
              <a:gdLst>
                <a:gd name="connsiteX0" fmla="*/ 0 w 673100"/>
                <a:gd name="connsiteY0" fmla="*/ 57635 h 695810"/>
                <a:gd name="connsiteX1" fmla="*/ 15875 w 673100"/>
                <a:gd name="connsiteY1" fmla="*/ 54460 h 695810"/>
                <a:gd name="connsiteX2" fmla="*/ 34925 w 673100"/>
                <a:gd name="connsiteY2" fmla="*/ 48110 h 695810"/>
                <a:gd name="connsiteX3" fmla="*/ 53975 w 673100"/>
                <a:gd name="connsiteY3" fmla="*/ 41760 h 695810"/>
                <a:gd name="connsiteX4" fmla="*/ 66675 w 673100"/>
                <a:gd name="connsiteY4" fmla="*/ 35410 h 695810"/>
                <a:gd name="connsiteX5" fmla="*/ 76200 w 673100"/>
                <a:gd name="connsiteY5" fmla="*/ 32235 h 695810"/>
                <a:gd name="connsiteX6" fmla="*/ 104775 w 673100"/>
                <a:gd name="connsiteY6" fmla="*/ 13185 h 695810"/>
                <a:gd name="connsiteX7" fmla="*/ 127000 w 673100"/>
                <a:gd name="connsiteY7" fmla="*/ 6835 h 695810"/>
                <a:gd name="connsiteX8" fmla="*/ 219075 w 673100"/>
                <a:gd name="connsiteY8" fmla="*/ 485 h 695810"/>
                <a:gd name="connsiteX9" fmla="*/ 327025 w 673100"/>
                <a:gd name="connsiteY9" fmla="*/ 3660 h 695810"/>
                <a:gd name="connsiteX10" fmla="*/ 339725 w 673100"/>
                <a:gd name="connsiteY10" fmla="*/ 22710 h 695810"/>
                <a:gd name="connsiteX11" fmla="*/ 355600 w 673100"/>
                <a:gd name="connsiteY11" fmla="*/ 41760 h 695810"/>
                <a:gd name="connsiteX12" fmla="*/ 365125 w 673100"/>
                <a:gd name="connsiteY12" fmla="*/ 60810 h 695810"/>
                <a:gd name="connsiteX13" fmla="*/ 374650 w 673100"/>
                <a:gd name="connsiteY13" fmla="*/ 63985 h 695810"/>
                <a:gd name="connsiteX14" fmla="*/ 406400 w 673100"/>
                <a:gd name="connsiteY14" fmla="*/ 60810 h 695810"/>
                <a:gd name="connsiteX15" fmla="*/ 415925 w 673100"/>
                <a:gd name="connsiteY15" fmla="*/ 57635 h 695810"/>
                <a:gd name="connsiteX16" fmla="*/ 444500 w 673100"/>
                <a:gd name="connsiteY16" fmla="*/ 60810 h 695810"/>
                <a:gd name="connsiteX17" fmla="*/ 454025 w 673100"/>
                <a:gd name="connsiteY17" fmla="*/ 67160 h 695810"/>
                <a:gd name="connsiteX18" fmla="*/ 463550 w 673100"/>
                <a:gd name="connsiteY18" fmla="*/ 70335 h 695810"/>
                <a:gd name="connsiteX19" fmla="*/ 482600 w 673100"/>
                <a:gd name="connsiteY19" fmla="*/ 83035 h 695810"/>
                <a:gd name="connsiteX20" fmla="*/ 517525 w 673100"/>
                <a:gd name="connsiteY20" fmla="*/ 76685 h 695810"/>
                <a:gd name="connsiteX21" fmla="*/ 527050 w 673100"/>
                <a:gd name="connsiteY21" fmla="*/ 70335 h 695810"/>
                <a:gd name="connsiteX22" fmla="*/ 549275 w 673100"/>
                <a:gd name="connsiteY22" fmla="*/ 73510 h 695810"/>
                <a:gd name="connsiteX23" fmla="*/ 577850 w 673100"/>
                <a:gd name="connsiteY23" fmla="*/ 83035 h 695810"/>
                <a:gd name="connsiteX24" fmla="*/ 587375 w 673100"/>
                <a:gd name="connsiteY24" fmla="*/ 89385 h 695810"/>
                <a:gd name="connsiteX25" fmla="*/ 596900 w 673100"/>
                <a:gd name="connsiteY25" fmla="*/ 92560 h 695810"/>
                <a:gd name="connsiteX26" fmla="*/ 615950 w 673100"/>
                <a:gd name="connsiteY26" fmla="*/ 105260 h 695810"/>
                <a:gd name="connsiteX27" fmla="*/ 625475 w 673100"/>
                <a:gd name="connsiteY27" fmla="*/ 114785 h 695810"/>
                <a:gd name="connsiteX28" fmla="*/ 654050 w 673100"/>
                <a:gd name="connsiteY28" fmla="*/ 130660 h 695810"/>
                <a:gd name="connsiteX29" fmla="*/ 663575 w 673100"/>
                <a:gd name="connsiteY29" fmla="*/ 137010 h 695810"/>
                <a:gd name="connsiteX30" fmla="*/ 673100 w 673100"/>
                <a:gd name="connsiteY30" fmla="*/ 156060 h 695810"/>
                <a:gd name="connsiteX31" fmla="*/ 669925 w 673100"/>
                <a:gd name="connsiteY31" fmla="*/ 194160 h 695810"/>
                <a:gd name="connsiteX32" fmla="*/ 654050 w 673100"/>
                <a:gd name="connsiteY32" fmla="*/ 213210 h 695810"/>
                <a:gd name="connsiteX33" fmla="*/ 647700 w 673100"/>
                <a:gd name="connsiteY33" fmla="*/ 222735 h 695810"/>
                <a:gd name="connsiteX34" fmla="*/ 628650 w 673100"/>
                <a:gd name="connsiteY34" fmla="*/ 238610 h 695810"/>
                <a:gd name="connsiteX35" fmla="*/ 609600 w 673100"/>
                <a:gd name="connsiteY35" fmla="*/ 254485 h 695810"/>
                <a:gd name="connsiteX36" fmla="*/ 603250 w 673100"/>
                <a:gd name="connsiteY36" fmla="*/ 264010 h 695810"/>
                <a:gd name="connsiteX37" fmla="*/ 593725 w 673100"/>
                <a:gd name="connsiteY37" fmla="*/ 270360 h 695810"/>
                <a:gd name="connsiteX38" fmla="*/ 581025 w 673100"/>
                <a:gd name="connsiteY38" fmla="*/ 279885 h 695810"/>
                <a:gd name="connsiteX39" fmla="*/ 571500 w 673100"/>
                <a:gd name="connsiteY39" fmla="*/ 286235 h 695810"/>
                <a:gd name="connsiteX40" fmla="*/ 549275 w 673100"/>
                <a:gd name="connsiteY40" fmla="*/ 302110 h 695810"/>
                <a:gd name="connsiteX41" fmla="*/ 536575 w 673100"/>
                <a:gd name="connsiteY41" fmla="*/ 308460 h 695810"/>
                <a:gd name="connsiteX42" fmla="*/ 517525 w 673100"/>
                <a:gd name="connsiteY42" fmla="*/ 321160 h 695810"/>
                <a:gd name="connsiteX43" fmla="*/ 508000 w 673100"/>
                <a:gd name="connsiteY43" fmla="*/ 327510 h 695810"/>
                <a:gd name="connsiteX44" fmla="*/ 495300 w 673100"/>
                <a:gd name="connsiteY44" fmla="*/ 337035 h 695810"/>
                <a:gd name="connsiteX45" fmla="*/ 485775 w 673100"/>
                <a:gd name="connsiteY45" fmla="*/ 343385 h 695810"/>
                <a:gd name="connsiteX46" fmla="*/ 476250 w 673100"/>
                <a:gd name="connsiteY46" fmla="*/ 352910 h 695810"/>
                <a:gd name="connsiteX47" fmla="*/ 457200 w 673100"/>
                <a:gd name="connsiteY47" fmla="*/ 365610 h 695810"/>
                <a:gd name="connsiteX48" fmla="*/ 438150 w 673100"/>
                <a:gd name="connsiteY48" fmla="*/ 381485 h 695810"/>
                <a:gd name="connsiteX49" fmla="*/ 425450 w 673100"/>
                <a:gd name="connsiteY49" fmla="*/ 391010 h 695810"/>
                <a:gd name="connsiteX50" fmla="*/ 415925 w 673100"/>
                <a:gd name="connsiteY50" fmla="*/ 400535 h 695810"/>
                <a:gd name="connsiteX51" fmla="*/ 406400 w 673100"/>
                <a:gd name="connsiteY51" fmla="*/ 403710 h 695810"/>
                <a:gd name="connsiteX52" fmla="*/ 387350 w 673100"/>
                <a:gd name="connsiteY52" fmla="*/ 416410 h 695810"/>
                <a:gd name="connsiteX53" fmla="*/ 377825 w 673100"/>
                <a:gd name="connsiteY53" fmla="*/ 425935 h 695810"/>
                <a:gd name="connsiteX54" fmla="*/ 358775 w 673100"/>
                <a:gd name="connsiteY54" fmla="*/ 438635 h 695810"/>
                <a:gd name="connsiteX55" fmla="*/ 339725 w 673100"/>
                <a:gd name="connsiteY55" fmla="*/ 451335 h 695810"/>
                <a:gd name="connsiteX56" fmla="*/ 330200 w 673100"/>
                <a:gd name="connsiteY56" fmla="*/ 454510 h 695810"/>
                <a:gd name="connsiteX57" fmla="*/ 301625 w 673100"/>
                <a:gd name="connsiteY57" fmla="*/ 479910 h 695810"/>
                <a:gd name="connsiteX58" fmla="*/ 298450 w 673100"/>
                <a:gd name="connsiteY58" fmla="*/ 489435 h 695810"/>
                <a:gd name="connsiteX59" fmla="*/ 301625 w 673100"/>
                <a:gd name="connsiteY59" fmla="*/ 514835 h 695810"/>
                <a:gd name="connsiteX60" fmla="*/ 339725 w 673100"/>
                <a:gd name="connsiteY60" fmla="*/ 530710 h 695810"/>
                <a:gd name="connsiteX61" fmla="*/ 368300 w 673100"/>
                <a:gd name="connsiteY61" fmla="*/ 552935 h 695810"/>
                <a:gd name="connsiteX62" fmla="*/ 384175 w 673100"/>
                <a:gd name="connsiteY62" fmla="*/ 571985 h 695810"/>
                <a:gd name="connsiteX63" fmla="*/ 396875 w 673100"/>
                <a:gd name="connsiteY63" fmla="*/ 594210 h 695810"/>
                <a:gd name="connsiteX64" fmla="*/ 406400 w 673100"/>
                <a:gd name="connsiteY64" fmla="*/ 613260 h 695810"/>
                <a:gd name="connsiteX65" fmla="*/ 409575 w 673100"/>
                <a:gd name="connsiteY65" fmla="*/ 622785 h 695810"/>
                <a:gd name="connsiteX66" fmla="*/ 425450 w 673100"/>
                <a:gd name="connsiteY66" fmla="*/ 625960 h 695810"/>
                <a:gd name="connsiteX67" fmla="*/ 434975 w 673100"/>
                <a:gd name="connsiteY67" fmla="*/ 629135 h 695810"/>
                <a:gd name="connsiteX68" fmla="*/ 447675 w 673100"/>
                <a:gd name="connsiteY68" fmla="*/ 651360 h 695810"/>
                <a:gd name="connsiteX69" fmla="*/ 444500 w 673100"/>
                <a:gd name="connsiteY69" fmla="*/ 683110 h 695810"/>
                <a:gd name="connsiteX70" fmla="*/ 441325 w 673100"/>
                <a:gd name="connsiteY70" fmla="*/ 692635 h 695810"/>
                <a:gd name="connsiteX71" fmla="*/ 431800 w 673100"/>
                <a:gd name="connsiteY71" fmla="*/ 695810 h 695810"/>
                <a:gd name="connsiteX72" fmla="*/ 320675 w 673100"/>
                <a:gd name="connsiteY72" fmla="*/ 689460 h 695810"/>
                <a:gd name="connsiteX73" fmla="*/ 292100 w 673100"/>
                <a:gd name="connsiteY73" fmla="*/ 683110 h 695810"/>
                <a:gd name="connsiteX74" fmla="*/ 273050 w 673100"/>
                <a:gd name="connsiteY74" fmla="*/ 676760 h 695810"/>
                <a:gd name="connsiteX75" fmla="*/ 263525 w 673100"/>
                <a:gd name="connsiteY75" fmla="*/ 673585 h 695810"/>
                <a:gd name="connsiteX76" fmla="*/ 254000 w 673100"/>
                <a:gd name="connsiteY76" fmla="*/ 667235 h 695810"/>
                <a:gd name="connsiteX77" fmla="*/ 241300 w 673100"/>
                <a:gd name="connsiteY77" fmla="*/ 638660 h 695810"/>
                <a:gd name="connsiteX78" fmla="*/ 231775 w 673100"/>
                <a:gd name="connsiteY78" fmla="*/ 629135 h 695810"/>
                <a:gd name="connsiteX79" fmla="*/ 225425 w 673100"/>
                <a:gd name="connsiteY79" fmla="*/ 619610 h 695810"/>
                <a:gd name="connsiteX80" fmla="*/ 215900 w 673100"/>
                <a:gd name="connsiteY80" fmla="*/ 610085 h 695810"/>
                <a:gd name="connsiteX81" fmla="*/ 203200 w 673100"/>
                <a:gd name="connsiteY81" fmla="*/ 587860 h 695810"/>
                <a:gd name="connsiteX82" fmla="*/ 193675 w 673100"/>
                <a:gd name="connsiteY82" fmla="*/ 578335 h 695810"/>
                <a:gd name="connsiteX83" fmla="*/ 187325 w 673100"/>
                <a:gd name="connsiteY83" fmla="*/ 559285 h 695810"/>
                <a:gd name="connsiteX84" fmla="*/ 180975 w 673100"/>
                <a:gd name="connsiteY84" fmla="*/ 549760 h 695810"/>
                <a:gd name="connsiteX85" fmla="*/ 174625 w 673100"/>
                <a:gd name="connsiteY85" fmla="*/ 533885 h 695810"/>
                <a:gd name="connsiteX86" fmla="*/ 171450 w 673100"/>
                <a:gd name="connsiteY86" fmla="*/ 524360 h 695810"/>
                <a:gd name="connsiteX87" fmla="*/ 165100 w 673100"/>
                <a:gd name="connsiteY87" fmla="*/ 514835 h 695810"/>
                <a:gd name="connsiteX88" fmla="*/ 161925 w 673100"/>
                <a:gd name="connsiteY88" fmla="*/ 448160 h 695810"/>
                <a:gd name="connsiteX89" fmla="*/ 155575 w 673100"/>
                <a:gd name="connsiteY89" fmla="*/ 429110 h 695810"/>
                <a:gd name="connsiteX90" fmla="*/ 158750 w 673100"/>
                <a:gd name="connsiteY90" fmla="*/ 391010 h 695810"/>
                <a:gd name="connsiteX91" fmla="*/ 184150 w 673100"/>
                <a:gd name="connsiteY91" fmla="*/ 368785 h 695810"/>
                <a:gd name="connsiteX92" fmla="*/ 212725 w 673100"/>
                <a:gd name="connsiteY92" fmla="*/ 359260 h 695810"/>
                <a:gd name="connsiteX93" fmla="*/ 228600 w 673100"/>
                <a:gd name="connsiteY93" fmla="*/ 356085 h 695810"/>
                <a:gd name="connsiteX94" fmla="*/ 257175 w 673100"/>
                <a:gd name="connsiteY94" fmla="*/ 346560 h 695810"/>
                <a:gd name="connsiteX95" fmla="*/ 269875 w 673100"/>
                <a:gd name="connsiteY95" fmla="*/ 340210 h 695810"/>
                <a:gd name="connsiteX96" fmla="*/ 279400 w 673100"/>
                <a:gd name="connsiteY96" fmla="*/ 337035 h 695810"/>
                <a:gd name="connsiteX97" fmla="*/ 317500 w 673100"/>
                <a:gd name="connsiteY97" fmla="*/ 340210 h 695810"/>
                <a:gd name="connsiteX98" fmla="*/ 327025 w 673100"/>
                <a:gd name="connsiteY98" fmla="*/ 349735 h 695810"/>
                <a:gd name="connsiteX99" fmla="*/ 336550 w 673100"/>
                <a:gd name="connsiteY99" fmla="*/ 352910 h 695810"/>
                <a:gd name="connsiteX100" fmla="*/ 358775 w 673100"/>
                <a:gd name="connsiteY100" fmla="*/ 346560 h 695810"/>
                <a:gd name="connsiteX101" fmla="*/ 368300 w 673100"/>
                <a:gd name="connsiteY101" fmla="*/ 340210 h 695810"/>
                <a:gd name="connsiteX102" fmla="*/ 381000 w 673100"/>
                <a:gd name="connsiteY102" fmla="*/ 333860 h 695810"/>
                <a:gd name="connsiteX103" fmla="*/ 390525 w 673100"/>
                <a:gd name="connsiteY103" fmla="*/ 321160 h 695810"/>
                <a:gd name="connsiteX104" fmla="*/ 409575 w 673100"/>
                <a:gd name="connsiteY104" fmla="*/ 311635 h 695810"/>
                <a:gd name="connsiteX105" fmla="*/ 428625 w 673100"/>
                <a:gd name="connsiteY105" fmla="*/ 292585 h 695810"/>
                <a:gd name="connsiteX106" fmla="*/ 450850 w 673100"/>
                <a:gd name="connsiteY106" fmla="*/ 279885 h 695810"/>
                <a:gd name="connsiteX107" fmla="*/ 469900 w 673100"/>
                <a:gd name="connsiteY107" fmla="*/ 270360 h 695810"/>
                <a:gd name="connsiteX108" fmla="*/ 498475 w 673100"/>
                <a:gd name="connsiteY108" fmla="*/ 254485 h 695810"/>
                <a:gd name="connsiteX109" fmla="*/ 495300 w 673100"/>
                <a:gd name="connsiteY109" fmla="*/ 238610 h 695810"/>
                <a:gd name="connsiteX110" fmla="*/ 485775 w 673100"/>
                <a:gd name="connsiteY110" fmla="*/ 235435 h 695810"/>
                <a:gd name="connsiteX111" fmla="*/ 460375 w 673100"/>
                <a:gd name="connsiteY111" fmla="*/ 238610 h 695810"/>
                <a:gd name="connsiteX112" fmla="*/ 441325 w 673100"/>
                <a:gd name="connsiteY112" fmla="*/ 254485 h 695810"/>
                <a:gd name="connsiteX113" fmla="*/ 431800 w 673100"/>
                <a:gd name="connsiteY113" fmla="*/ 260835 h 695810"/>
                <a:gd name="connsiteX114" fmla="*/ 412750 w 673100"/>
                <a:gd name="connsiteY114" fmla="*/ 273535 h 695810"/>
                <a:gd name="connsiteX115" fmla="*/ 393700 w 673100"/>
                <a:gd name="connsiteY115" fmla="*/ 289410 h 695810"/>
                <a:gd name="connsiteX116" fmla="*/ 368300 w 673100"/>
                <a:gd name="connsiteY116" fmla="*/ 295760 h 695810"/>
                <a:gd name="connsiteX117" fmla="*/ 346075 w 673100"/>
                <a:gd name="connsiteY117" fmla="*/ 305285 h 695810"/>
                <a:gd name="connsiteX118" fmla="*/ 317500 w 673100"/>
                <a:gd name="connsiteY118" fmla="*/ 298935 h 695810"/>
                <a:gd name="connsiteX119" fmla="*/ 307975 w 673100"/>
                <a:gd name="connsiteY119" fmla="*/ 295760 h 695810"/>
                <a:gd name="connsiteX120" fmla="*/ 276225 w 673100"/>
                <a:gd name="connsiteY120" fmla="*/ 286235 h 695810"/>
                <a:gd name="connsiteX121" fmla="*/ 266700 w 673100"/>
                <a:gd name="connsiteY121" fmla="*/ 279885 h 695810"/>
                <a:gd name="connsiteX122" fmla="*/ 257175 w 673100"/>
                <a:gd name="connsiteY122" fmla="*/ 276710 h 695810"/>
                <a:gd name="connsiteX123" fmla="*/ 254000 w 673100"/>
                <a:gd name="connsiteY123" fmla="*/ 260835 h 695810"/>
                <a:gd name="connsiteX124" fmla="*/ 250825 w 673100"/>
                <a:gd name="connsiteY124" fmla="*/ 216385 h 695810"/>
                <a:gd name="connsiteX125" fmla="*/ 241300 w 673100"/>
                <a:gd name="connsiteY125" fmla="*/ 210035 h 695810"/>
                <a:gd name="connsiteX126" fmla="*/ 228600 w 673100"/>
                <a:gd name="connsiteY126" fmla="*/ 206860 h 695810"/>
                <a:gd name="connsiteX127" fmla="*/ 219075 w 673100"/>
                <a:gd name="connsiteY127" fmla="*/ 203685 h 695810"/>
                <a:gd name="connsiteX128" fmla="*/ 92075 w 673100"/>
                <a:gd name="connsiteY128" fmla="*/ 200510 h 695810"/>
                <a:gd name="connsiteX129" fmla="*/ 82550 w 673100"/>
                <a:gd name="connsiteY129" fmla="*/ 194160 h 695810"/>
                <a:gd name="connsiteX130" fmla="*/ 73025 w 673100"/>
                <a:gd name="connsiteY130" fmla="*/ 175110 h 695810"/>
                <a:gd name="connsiteX131" fmla="*/ 66675 w 673100"/>
                <a:gd name="connsiteY131" fmla="*/ 165585 h 695810"/>
                <a:gd name="connsiteX132" fmla="*/ 63500 w 673100"/>
                <a:gd name="connsiteY132" fmla="*/ 156060 h 695810"/>
                <a:gd name="connsiteX133" fmla="*/ 44450 w 673100"/>
                <a:gd name="connsiteY133" fmla="*/ 143360 h 695810"/>
                <a:gd name="connsiteX134" fmla="*/ 38100 w 673100"/>
                <a:gd name="connsiteY134" fmla="*/ 108435 h 695810"/>
                <a:gd name="connsiteX135" fmla="*/ 31750 w 673100"/>
                <a:gd name="connsiteY135" fmla="*/ 89385 h 695810"/>
                <a:gd name="connsiteX136" fmla="*/ 25400 w 673100"/>
                <a:gd name="connsiteY136" fmla="*/ 70335 h 695810"/>
                <a:gd name="connsiteX137" fmla="*/ 15875 w 673100"/>
                <a:gd name="connsiteY137" fmla="*/ 63985 h 695810"/>
                <a:gd name="connsiteX138" fmla="*/ 0 w 673100"/>
                <a:gd name="connsiteY138" fmla="*/ 57635 h 6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73100" h="695810">
                  <a:moveTo>
                    <a:pt x="0" y="57635"/>
                  </a:moveTo>
                  <a:cubicBezTo>
                    <a:pt x="0" y="56048"/>
                    <a:pt x="10669" y="55880"/>
                    <a:pt x="15875" y="54460"/>
                  </a:cubicBezTo>
                  <a:cubicBezTo>
                    <a:pt x="22333" y="52699"/>
                    <a:pt x="28575" y="50227"/>
                    <a:pt x="34925" y="48110"/>
                  </a:cubicBezTo>
                  <a:lnTo>
                    <a:pt x="53975" y="41760"/>
                  </a:lnTo>
                  <a:cubicBezTo>
                    <a:pt x="58465" y="40263"/>
                    <a:pt x="62325" y="37274"/>
                    <a:pt x="66675" y="35410"/>
                  </a:cubicBezTo>
                  <a:cubicBezTo>
                    <a:pt x="69751" y="34092"/>
                    <a:pt x="73025" y="33293"/>
                    <a:pt x="76200" y="32235"/>
                  </a:cubicBezTo>
                  <a:lnTo>
                    <a:pt x="104775" y="13185"/>
                  </a:lnTo>
                  <a:cubicBezTo>
                    <a:pt x="107208" y="11563"/>
                    <a:pt x="125697" y="6998"/>
                    <a:pt x="127000" y="6835"/>
                  </a:cubicBezTo>
                  <a:cubicBezTo>
                    <a:pt x="147763" y="4240"/>
                    <a:pt x="202296" y="1472"/>
                    <a:pt x="219075" y="485"/>
                  </a:cubicBezTo>
                  <a:cubicBezTo>
                    <a:pt x="255058" y="1543"/>
                    <a:pt x="291622" y="-2862"/>
                    <a:pt x="327025" y="3660"/>
                  </a:cubicBezTo>
                  <a:cubicBezTo>
                    <a:pt x="334530" y="5043"/>
                    <a:pt x="335492" y="16360"/>
                    <a:pt x="339725" y="22710"/>
                  </a:cubicBezTo>
                  <a:cubicBezTo>
                    <a:pt x="348566" y="35971"/>
                    <a:pt x="343377" y="29537"/>
                    <a:pt x="355600" y="41760"/>
                  </a:cubicBezTo>
                  <a:cubicBezTo>
                    <a:pt x="357692" y="48035"/>
                    <a:pt x="359530" y="56334"/>
                    <a:pt x="365125" y="60810"/>
                  </a:cubicBezTo>
                  <a:cubicBezTo>
                    <a:pt x="367738" y="62901"/>
                    <a:pt x="371475" y="62927"/>
                    <a:pt x="374650" y="63985"/>
                  </a:cubicBezTo>
                  <a:cubicBezTo>
                    <a:pt x="385233" y="62927"/>
                    <a:pt x="395888" y="62427"/>
                    <a:pt x="406400" y="60810"/>
                  </a:cubicBezTo>
                  <a:cubicBezTo>
                    <a:pt x="409708" y="60301"/>
                    <a:pt x="412578" y="57635"/>
                    <a:pt x="415925" y="57635"/>
                  </a:cubicBezTo>
                  <a:cubicBezTo>
                    <a:pt x="425509" y="57635"/>
                    <a:pt x="434975" y="59752"/>
                    <a:pt x="444500" y="60810"/>
                  </a:cubicBezTo>
                  <a:cubicBezTo>
                    <a:pt x="447675" y="62927"/>
                    <a:pt x="450612" y="65453"/>
                    <a:pt x="454025" y="67160"/>
                  </a:cubicBezTo>
                  <a:cubicBezTo>
                    <a:pt x="457018" y="68657"/>
                    <a:pt x="460624" y="68710"/>
                    <a:pt x="463550" y="70335"/>
                  </a:cubicBezTo>
                  <a:cubicBezTo>
                    <a:pt x="470221" y="74041"/>
                    <a:pt x="482600" y="83035"/>
                    <a:pt x="482600" y="83035"/>
                  </a:cubicBezTo>
                  <a:cubicBezTo>
                    <a:pt x="491356" y="81941"/>
                    <a:pt x="507736" y="81579"/>
                    <a:pt x="517525" y="76685"/>
                  </a:cubicBezTo>
                  <a:cubicBezTo>
                    <a:pt x="520938" y="74978"/>
                    <a:pt x="523875" y="72452"/>
                    <a:pt x="527050" y="70335"/>
                  </a:cubicBezTo>
                  <a:cubicBezTo>
                    <a:pt x="534458" y="71393"/>
                    <a:pt x="542015" y="71695"/>
                    <a:pt x="549275" y="73510"/>
                  </a:cubicBezTo>
                  <a:cubicBezTo>
                    <a:pt x="559015" y="75945"/>
                    <a:pt x="577850" y="83035"/>
                    <a:pt x="577850" y="83035"/>
                  </a:cubicBezTo>
                  <a:cubicBezTo>
                    <a:pt x="581025" y="85152"/>
                    <a:pt x="583962" y="87678"/>
                    <a:pt x="587375" y="89385"/>
                  </a:cubicBezTo>
                  <a:cubicBezTo>
                    <a:pt x="590368" y="90882"/>
                    <a:pt x="593974" y="90935"/>
                    <a:pt x="596900" y="92560"/>
                  </a:cubicBezTo>
                  <a:cubicBezTo>
                    <a:pt x="603571" y="96266"/>
                    <a:pt x="609600" y="101027"/>
                    <a:pt x="615950" y="105260"/>
                  </a:cubicBezTo>
                  <a:cubicBezTo>
                    <a:pt x="619686" y="107751"/>
                    <a:pt x="621931" y="112028"/>
                    <a:pt x="625475" y="114785"/>
                  </a:cubicBezTo>
                  <a:cubicBezTo>
                    <a:pt x="641851" y="127522"/>
                    <a:pt x="639679" y="125870"/>
                    <a:pt x="654050" y="130660"/>
                  </a:cubicBezTo>
                  <a:cubicBezTo>
                    <a:pt x="657225" y="132777"/>
                    <a:pt x="660877" y="134312"/>
                    <a:pt x="663575" y="137010"/>
                  </a:cubicBezTo>
                  <a:cubicBezTo>
                    <a:pt x="669730" y="143165"/>
                    <a:pt x="670518" y="148313"/>
                    <a:pt x="673100" y="156060"/>
                  </a:cubicBezTo>
                  <a:cubicBezTo>
                    <a:pt x="672042" y="168760"/>
                    <a:pt x="672424" y="181663"/>
                    <a:pt x="669925" y="194160"/>
                  </a:cubicBezTo>
                  <a:cubicBezTo>
                    <a:pt x="668680" y="200383"/>
                    <a:pt x="657335" y="209268"/>
                    <a:pt x="654050" y="213210"/>
                  </a:cubicBezTo>
                  <a:cubicBezTo>
                    <a:pt x="651607" y="216141"/>
                    <a:pt x="650143" y="219804"/>
                    <a:pt x="647700" y="222735"/>
                  </a:cubicBezTo>
                  <a:cubicBezTo>
                    <a:pt x="635051" y="237914"/>
                    <a:pt x="642273" y="227258"/>
                    <a:pt x="628650" y="238610"/>
                  </a:cubicBezTo>
                  <a:cubicBezTo>
                    <a:pt x="604204" y="258982"/>
                    <a:pt x="633249" y="238719"/>
                    <a:pt x="609600" y="254485"/>
                  </a:cubicBezTo>
                  <a:cubicBezTo>
                    <a:pt x="607483" y="257660"/>
                    <a:pt x="605948" y="261312"/>
                    <a:pt x="603250" y="264010"/>
                  </a:cubicBezTo>
                  <a:cubicBezTo>
                    <a:pt x="600552" y="266708"/>
                    <a:pt x="596830" y="268142"/>
                    <a:pt x="593725" y="270360"/>
                  </a:cubicBezTo>
                  <a:cubicBezTo>
                    <a:pt x="589419" y="273436"/>
                    <a:pt x="585331" y="276809"/>
                    <a:pt x="581025" y="279885"/>
                  </a:cubicBezTo>
                  <a:cubicBezTo>
                    <a:pt x="577920" y="282103"/>
                    <a:pt x="574605" y="284017"/>
                    <a:pt x="571500" y="286235"/>
                  </a:cubicBezTo>
                  <a:cubicBezTo>
                    <a:pt x="564686" y="291102"/>
                    <a:pt x="556758" y="297834"/>
                    <a:pt x="549275" y="302110"/>
                  </a:cubicBezTo>
                  <a:cubicBezTo>
                    <a:pt x="545166" y="304458"/>
                    <a:pt x="540634" y="306025"/>
                    <a:pt x="536575" y="308460"/>
                  </a:cubicBezTo>
                  <a:cubicBezTo>
                    <a:pt x="530031" y="312387"/>
                    <a:pt x="523875" y="316927"/>
                    <a:pt x="517525" y="321160"/>
                  </a:cubicBezTo>
                  <a:cubicBezTo>
                    <a:pt x="514350" y="323277"/>
                    <a:pt x="511053" y="325220"/>
                    <a:pt x="508000" y="327510"/>
                  </a:cubicBezTo>
                  <a:cubicBezTo>
                    <a:pt x="503767" y="330685"/>
                    <a:pt x="499606" y="333959"/>
                    <a:pt x="495300" y="337035"/>
                  </a:cubicBezTo>
                  <a:cubicBezTo>
                    <a:pt x="492195" y="339253"/>
                    <a:pt x="488706" y="340942"/>
                    <a:pt x="485775" y="343385"/>
                  </a:cubicBezTo>
                  <a:cubicBezTo>
                    <a:pt x="482326" y="346260"/>
                    <a:pt x="479794" y="350153"/>
                    <a:pt x="476250" y="352910"/>
                  </a:cubicBezTo>
                  <a:cubicBezTo>
                    <a:pt x="470226" y="357595"/>
                    <a:pt x="462596" y="360214"/>
                    <a:pt x="457200" y="365610"/>
                  </a:cubicBezTo>
                  <a:cubicBezTo>
                    <a:pt x="442376" y="380434"/>
                    <a:pt x="453621" y="370434"/>
                    <a:pt x="438150" y="381485"/>
                  </a:cubicBezTo>
                  <a:cubicBezTo>
                    <a:pt x="433844" y="384561"/>
                    <a:pt x="429468" y="387566"/>
                    <a:pt x="425450" y="391010"/>
                  </a:cubicBezTo>
                  <a:cubicBezTo>
                    <a:pt x="422041" y="393932"/>
                    <a:pt x="419661" y="398044"/>
                    <a:pt x="415925" y="400535"/>
                  </a:cubicBezTo>
                  <a:cubicBezTo>
                    <a:pt x="413140" y="402391"/>
                    <a:pt x="409575" y="402652"/>
                    <a:pt x="406400" y="403710"/>
                  </a:cubicBezTo>
                  <a:cubicBezTo>
                    <a:pt x="392665" y="424313"/>
                    <a:pt x="409430" y="403793"/>
                    <a:pt x="387350" y="416410"/>
                  </a:cubicBezTo>
                  <a:cubicBezTo>
                    <a:pt x="383451" y="418638"/>
                    <a:pt x="381369" y="423178"/>
                    <a:pt x="377825" y="425935"/>
                  </a:cubicBezTo>
                  <a:cubicBezTo>
                    <a:pt x="371801" y="430620"/>
                    <a:pt x="365125" y="434402"/>
                    <a:pt x="358775" y="438635"/>
                  </a:cubicBezTo>
                  <a:lnTo>
                    <a:pt x="339725" y="451335"/>
                  </a:lnTo>
                  <a:cubicBezTo>
                    <a:pt x="336940" y="453191"/>
                    <a:pt x="333375" y="453452"/>
                    <a:pt x="330200" y="454510"/>
                  </a:cubicBezTo>
                  <a:cubicBezTo>
                    <a:pt x="308452" y="476258"/>
                    <a:pt x="318622" y="468579"/>
                    <a:pt x="301625" y="479910"/>
                  </a:cubicBezTo>
                  <a:cubicBezTo>
                    <a:pt x="300567" y="483085"/>
                    <a:pt x="298450" y="486088"/>
                    <a:pt x="298450" y="489435"/>
                  </a:cubicBezTo>
                  <a:cubicBezTo>
                    <a:pt x="298450" y="497968"/>
                    <a:pt x="297326" y="507465"/>
                    <a:pt x="301625" y="514835"/>
                  </a:cubicBezTo>
                  <a:cubicBezTo>
                    <a:pt x="309510" y="528352"/>
                    <a:pt x="327083" y="528603"/>
                    <a:pt x="339725" y="530710"/>
                  </a:cubicBezTo>
                  <a:cubicBezTo>
                    <a:pt x="357769" y="536725"/>
                    <a:pt x="346883" y="531518"/>
                    <a:pt x="368300" y="552935"/>
                  </a:cubicBezTo>
                  <a:cubicBezTo>
                    <a:pt x="375322" y="559957"/>
                    <a:pt x="379755" y="563144"/>
                    <a:pt x="384175" y="571985"/>
                  </a:cubicBezTo>
                  <a:cubicBezTo>
                    <a:pt x="396296" y="596227"/>
                    <a:pt x="373843" y="563501"/>
                    <a:pt x="396875" y="594210"/>
                  </a:cubicBezTo>
                  <a:cubicBezTo>
                    <a:pt x="404855" y="618151"/>
                    <a:pt x="394090" y="588641"/>
                    <a:pt x="406400" y="613260"/>
                  </a:cubicBezTo>
                  <a:cubicBezTo>
                    <a:pt x="407897" y="616253"/>
                    <a:pt x="406790" y="620929"/>
                    <a:pt x="409575" y="622785"/>
                  </a:cubicBezTo>
                  <a:cubicBezTo>
                    <a:pt x="414065" y="625778"/>
                    <a:pt x="420215" y="624651"/>
                    <a:pt x="425450" y="625960"/>
                  </a:cubicBezTo>
                  <a:cubicBezTo>
                    <a:pt x="428697" y="626772"/>
                    <a:pt x="431800" y="628077"/>
                    <a:pt x="434975" y="629135"/>
                  </a:cubicBezTo>
                  <a:cubicBezTo>
                    <a:pt x="437715" y="633245"/>
                    <a:pt x="447353" y="646848"/>
                    <a:pt x="447675" y="651360"/>
                  </a:cubicBezTo>
                  <a:cubicBezTo>
                    <a:pt x="448433" y="661969"/>
                    <a:pt x="446117" y="672598"/>
                    <a:pt x="444500" y="683110"/>
                  </a:cubicBezTo>
                  <a:cubicBezTo>
                    <a:pt x="443991" y="686418"/>
                    <a:pt x="443692" y="690268"/>
                    <a:pt x="441325" y="692635"/>
                  </a:cubicBezTo>
                  <a:cubicBezTo>
                    <a:pt x="438958" y="695002"/>
                    <a:pt x="434975" y="694752"/>
                    <a:pt x="431800" y="695810"/>
                  </a:cubicBezTo>
                  <a:cubicBezTo>
                    <a:pt x="382051" y="693967"/>
                    <a:pt x="361169" y="695690"/>
                    <a:pt x="320675" y="689460"/>
                  </a:cubicBezTo>
                  <a:cubicBezTo>
                    <a:pt x="314474" y="688506"/>
                    <a:pt x="298753" y="685106"/>
                    <a:pt x="292100" y="683110"/>
                  </a:cubicBezTo>
                  <a:cubicBezTo>
                    <a:pt x="285689" y="681187"/>
                    <a:pt x="279400" y="678877"/>
                    <a:pt x="273050" y="676760"/>
                  </a:cubicBezTo>
                  <a:lnTo>
                    <a:pt x="263525" y="673585"/>
                  </a:lnTo>
                  <a:cubicBezTo>
                    <a:pt x="260350" y="671468"/>
                    <a:pt x="256022" y="670471"/>
                    <a:pt x="254000" y="667235"/>
                  </a:cubicBezTo>
                  <a:cubicBezTo>
                    <a:pt x="233234" y="634009"/>
                    <a:pt x="258894" y="659772"/>
                    <a:pt x="241300" y="638660"/>
                  </a:cubicBezTo>
                  <a:cubicBezTo>
                    <a:pt x="238425" y="635211"/>
                    <a:pt x="234650" y="632584"/>
                    <a:pt x="231775" y="629135"/>
                  </a:cubicBezTo>
                  <a:cubicBezTo>
                    <a:pt x="229332" y="626204"/>
                    <a:pt x="227868" y="622541"/>
                    <a:pt x="225425" y="619610"/>
                  </a:cubicBezTo>
                  <a:cubicBezTo>
                    <a:pt x="222550" y="616161"/>
                    <a:pt x="218775" y="613534"/>
                    <a:pt x="215900" y="610085"/>
                  </a:cubicBezTo>
                  <a:cubicBezTo>
                    <a:pt x="200902" y="592087"/>
                    <a:pt x="218727" y="609598"/>
                    <a:pt x="203200" y="587860"/>
                  </a:cubicBezTo>
                  <a:cubicBezTo>
                    <a:pt x="200590" y="584206"/>
                    <a:pt x="196850" y="581510"/>
                    <a:pt x="193675" y="578335"/>
                  </a:cubicBezTo>
                  <a:cubicBezTo>
                    <a:pt x="191558" y="571985"/>
                    <a:pt x="191038" y="564854"/>
                    <a:pt x="187325" y="559285"/>
                  </a:cubicBezTo>
                  <a:cubicBezTo>
                    <a:pt x="185208" y="556110"/>
                    <a:pt x="182682" y="553173"/>
                    <a:pt x="180975" y="549760"/>
                  </a:cubicBezTo>
                  <a:cubicBezTo>
                    <a:pt x="178426" y="544662"/>
                    <a:pt x="176626" y="539221"/>
                    <a:pt x="174625" y="533885"/>
                  </a:cubicBezTo>
                  <a:cubicBezTo>
                    <a:pt x="173450" y="530751"/>
                    <a:pt x="172947" y="527353"/>
                    <a:pt x="171450" y="524360"/>
                  </a:cubicBezTo>
                  <a:cubicBezTo>
                    <a:pt x="169743" y="520947"/>
                    <a:pt x="167217" y="518010"/>
                    <a:pt x="165100" y="514835"/>
                  </a:cubicBezTo>
                  <a:cubicBezTo>
                    <a:pt x="164042" y="492610"/>
                    <a:pt x="164382" y="470274"/>
                    <a:pt x="161925" y="448160"/>
                  </a:cubicBezTo>
                  <a:cubicBezTo>
                    <a:pt x="161186" y="441507"/>
                    <a:pt x="155575" y="429110"/>
                    <a:pt x="155575" y="429110"/>
                  </a:cubicBezTo>
                  <a:cubicBezTo>
                    <a:pt x="156633" y="416410"/>
                    <a:pt x="156251" y="403507"/>
                    <a:pt x="158750" y="391010"/>
                  </a:cubicBezTo>
                  <a:cubicBezTo>
                    <a:pt x="160602" y="381750"/>
                    <a:pt x="179388" y="370373"/>
                    <a:pt x="184150" y="368785"/>
                  </a:cubicBezTo>
                  <a:lnTo>
                    <a:pt x="212725" y="359260"/>
                  </a:lnTo>
                  <a:cubicBezTo>
                    <a:pt x="217845" y="357553"/>
                    <a:pt x="223394" y="357505"/>
                    <a:pt x="228600" y="356085"/>
                  </a:cubicBezTo>
                  <a:lnTo>
                    <a:pt x="257175" y="346560"/>
                  </a:lnTo>
                  <a:cubicBezTo>
                    <a:pt x="261665" y="345063"/>
                    <a:pt x="265525" y="342074"/>
                    <a:pt x="269875" y="340210"/>
                  </a:cubicBezTo>
                  <a:cubicBezTo>
                    <a:pt x="272951" y="338892"/>
                    <a:pt x="276225" y="338093"/>
                    <a:pt x="279400" y="337035"/>
                  </a:cubicBezTo>
                  <a:cubicBezTo>
                    <a:pt x="292100" y="338093"/>
                    <a:pt x="305186" y="336926"/>
                    <a:pt x="317500" y="340210"/>
                  </a:cubicBezTo>
                  <a:cubicBezTo>
                    <a:pt x="321839" y="341367"/>
                    <a:pt x="323289" y="347244"/>
                    <a:pt x="327025" y="349735"/>
                  </a:cubicBezTo>
                  <a:cubicBezTo>
                    <a:pt x="329810" y="351591"/>
                    <a:pt x="333375" y="351852"/>
                    <a:pt x="336550" y="352910"/>
                  </a:cubicBezTo>
                  <a:cubicBezTo>
                    <a:pt x="340619" y="351893"/>
                    <a:pt x="354220" y="348837"/>
                    <a:pt x="358775" y="346560"/>
                  </a:cubicBezTo>
                  <a:cubicBezTo>
                    <a:pt x="362188" y="344853"/>
                    <a:pt x="364987" y="342103"/>
                    <a:pt x="368300" y="340210"/>
                  </a:cubicBezTo>
                  <a:cubicBezTo>
                    <a:pt x="372409" y="337862"/>
                    <a:pt x="376767" y="335977"/>
                    <a:pt x="381000" y="333860"/>
                  </a:cubicBezTo>
                  <a:cubicBezTo>
                    <a:pt x="384175" y="329627"/>
                    <a:pt x="386783" y="324902"/>
                    <a:pt x="390525" y="321160"/>
                  </a:cubicBezTo>
                  <a:cubicBezTo>
                    <a:pt x="396680" y="315005"/>
                    <a:pt x="401828" y="314217"/>
                    <a:pt x="409575" y="311635"/>
                  </a:cubicBezTo>
                  <a:cubicBezTo>
                    <a:pt x="415925" y="305285"/>
                    <a:pt x="421153" y="297566"/>
                    <a:pt x="428625" y="292585"/>
                  </a:cubicBezTo>
                  <a:cubicBezTo>
                    <a:pt x="451831" y="277114"/>
                    <a:pt x="422652" y="295998"/>
                    <a:pt x="450850" y="279885"/>
                  </a:cubicBezTo>
                  <a:cubicBezTo>
                    <a:pt x="468084" y="270037"/>
                    <a:pt x="452436" y="276181"/>
                    <a:pt x="469900" y="270360"/>
                  </a:cubicBezTo>
                  <a:cubicBezTo>
                    <a:pt x="491735" y="255804"/>
                    <a:pt x="481710" y="260073"/>
                    <a:pt x="498475" y="254485"/>
                  </a:cubicBezTo>
                  <a:cubicBezTo>
                    <a:pt x="497417" y="249193"/>
                    <a:pt x="498293" y="243100"/>
                    <a:pt x="495300" y="238610"/>
                  </a:cubicBezTo>
                  <a:cubicBezTo>
                    <a:pt x="493444" y="235825"/>
                    <a:pt x="489122" y="235435"/>
                    <a:pt x="485775" y="235435"/>
                  </a:cubicBezTo>
                  <a:cubicBezTo>
                    <a:pt x="477242" y="235435"/>
                    <a:pt x="468842" y="237552"/>
                    <a:pt x="460375" y="238610"/>
                  </a:cubicBezTo>
                  <a:cubicBezTo>
                    <a:pt x="436726" y="254376"/>
                    <a:pt x="465771" y="234113"/>
                    <a:pt x="441325" y="254485"/>
                  </a:cubicBezTo>
                  <a:cubicBezTo>
                    <a:pt x="438394" y="256928"/>
                    <a:pt x="434731" y="258392"/>
                    <a:pt x="431800" y="260835"/>
                  </a:cubicBezTo>
                  <a:cubicBezTo>
                    <a:pt x="415945" y="274048"/>
                    <a:pt x="429489" y="267955"/>
                    <a:pt x="412750" y="273535"/>
                  </a:cubicBezTo>
                  <a:cubicBezTo>
                    <a:pt x="407809" y="278476"/>
                    <a:pt x="400773" y="286758"/>
                    <a:pt x="393700" y="289410"/>
                  </a:cubicBezTo>
                  <a:cubicBezTo>
                    <a:pt x="353944" y="304318"/>
                    <a:pt x="395719" y="284009"/>
                    <a:pt x="368300" y="295760"/>
                  </a:cubicBezTo>
                  <a:cubicBezTo>
                    <a:pt x="340837" y="307530"/>
                    <a:pt x="368413" y="297839"/>
                    <a:pt x="346075" y="305285"/>
                  </a:cubicBezTo>
                  <a:cubicBezTo>
                    <a:pt x="336550" y="303168"/>
                    <a:pt x="326966" y="301302"/>
                    <a:pt x="317500" y="298935"/>
                  </a:cubicBezTo>
                  <a:cubicBezTo>
                    <a:pt x="314253" y="298123"/>
                    <a:pt x="311181" y="296722"/>
                    <a:pt x="307975" y="295760"/>
                  </a:cubicBezTo>
                  <a:cubicBezTo>
                    <a:pt x="271628" y="284856"/>
                    <a:pt x="297796" y="293425"/>
                    <a:pt x="276225" y="286235"/>
                  </a:cubicBezTo>
                  <a:cubicBezTo>
                    <a:pt x="273050" y="284118"/>
                    <a:pt x="270113" y="281592"/>
                    <a:pt x="266700" y="279885"/>
                  </a:cubicBezTo>
                  <a:cubicBezTo>
                    <a:pt x="263707" y="278388"/>
                    <a:pt x="259031" y="279495"/>
                    <a:pt x="257175" y="276710"/>
                  </a:cubicBezTo>
                  <a:cubicBezTo>
                    <a:pt x="254182" y="272220"/>
                    <a:pt x="255058" y="266127"/>
                    <a:pt x="254000" y="260835"/>
                  </a:cubicBezTo>
                  <a:cubicBezTo>
                    <a:pt x="252942" y="246018"/>
                    <a:pt x="254428" y="230796"/>
                    <a:pt x="250825" y="216385"/>
                  </a:cubicBezTo>
                  <a:cubicBezTo>
                    <a:pt x="249900" y="212683"/>
                    <a:pt x="244807" y="211538"/>
                    <a:pt x="241300" y="210035"/>
                  </a:cubicBezTo>
                  <a:cubicBezTo>
                    <a:pt x="237289" y="208316"/>
                    <a:pt x="232796" y="208059"/>
                    <a:pt x="228600" y="206860"/>
                  </a:cubicBezTo>
                  <a:cubicBezTo>
                    <a:pt x="225382" y="205941"/>
                    <a:pt x="222418" y="203840"/>
                    <a:pt x="219075" y="203685"/>
                  </a:cubicBezTo>
                  <a:cubicBezTo>
                    <a:pt x="176774" y="201718"/>
                    <a:pt x="134408" y="201568"/>
                    <a:pt x="92075" y="200510"/>
                  </a:cubicBezTo>
                  <a:cubicBezTo>
                    <a:pt x="88900" y="198393"/>
                    <a:pt x="85248" y="196858"/>
                    <a:pt x="82550" y="194160"/>
                  </a:cubicBezTo>
                  <a:cubicBezTo>
                    <a:pt x="73451" y="185061"/>
                    <a:pt x="78190" y="185439"/>
                    <a:pt x="73025" y="175110"/>
                  </a:cubicBezTo>
                  <a:cubicBezTo>
                    <a:pt x="71318" y="171697"/>
                    <a:pt x="68382" y="168998"/>
                    <a:pt x="66675" y="165585"/>
                  </a:cubicBezTo>
                  <a:cubicBezTo>
                    <a:pt x="65178" y="162592"/>
                    <a:pt x="65867" y="158427"/>
                    <a:pt x="63500" y="156060"/>
                  </a:cubicBezTo>
                  <a:cubicBezTo>
                    <a:pt x="58104" y="150664"/>
                    <a:pt x="44450" y="143360"/>
                    <a:pt x="44450" y="143360"/>
                  </a:cubicBezTo>
                  <a:cubicBezTo>
                    <a:pt x="43413" y="137137"/>
                    <a:pt x="40002" y="115408"/>
                    <a:pt x="38100" y="108435"/>
                  </a:cubicBezTo>
                  <a:cubicBezTo>
                    <a:pt x="36339" y="101977"/>
                    <a:pt x="33867" y="95735"/>
                    <a:pt x="31750" y="89385"/>
                  </a:cubicBezTo>
                  <a:lnTo>
                    <a:pt x="25400" y="70335"/>
                  </a:lnTo>
                  <a:cubicBezTo>
                    <a:pt x="24193" y="66715"/>
                    <a:pt x="18855" y="66369"/>
                    <a:pt x="15875" y="63985"/>
                  </a:cubicBezTo>
                  <a:cubicBezTo>
                    <a:pt x="13538" y="62115"/>
                    <a:pt x="0" y="59222"/>
                    <a:pt x="0" y="57635"/>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a:stCxn id="2056" idx="1"/>
              <a:endCxn id="98" idx="31"/>
            </p:cNvCxnSpPr>
            <p:nvPr/>
          </p:nvCxnSpPr>
          <p:spPr>
            <a:xfrm flipH="1" flipV="1">
              <a:off x="22923508" y="17710149"/>
              <a:ext cx="741017" cy="1302469"/>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2056" idx="2"/>
              <a:endCxn id="97" idx="72"/>
            </p:cNvCxnSpPr>
            <p:nvPr/>
          </p:nvCxnSpPr>
          <p:spPr>
            <a:xfrm flipH="1">
              <a:off x="24368132" y="19390955"/>
              <a:ext cx="496924" cy="401996"/>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4" name="Rectangle 143"/>
          <p:cNvSpPr/>
          <p:nvPr/>
        </p:nvSpPr>
        <p:spPr>
          <a:xfrm>
            <a:off x="7388606" y="19167885"/>
            <a:ext cx="5867399" cy="2230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Source : International Research Institute  University Columbia</a:t>
            </a:r>
            <a:endParaRPr lang="en-US" sz="1200" b="1" dirty="0">
              <a:solidFill>
                <a:schemeClr val="tx1"/>
              </a:solidFill>
            </a:endParaRPr>
          </a:p>
        </p:txBody>
      </p:sp>
      <p:sp>
        <p:nvSpPr>
          <p:cNvPr id="15" name="TextBox 14"/>
          <p:cNvSpPr txBox="1"/>
          <p:nvPr/>
        </p:nvSpPr>
        <p:spPr>
          <a:xfrm>
            <a:off x="31623000" y="6629400"/>
            <a:ext cx="3048000" cy="461665"/>
          </a:xfrm>
          <a:prstGeom prst="rect">
            <a:avLst/>
          </a:prstGeom>
          <a:noFill/>
        </p:spPr>
        <p:txBody>
          <a:bodyPr wrap="square" rtlCol="0">
            <a:spAutoFit/>
          </a:bodyPr>
          <a:lstStyle/>
          <a:p>
            <a:pPr algn="ctr"/>
            <a:r>
              <a:rPr lang="en-US" sz="2400" dirty="0" smtClean="0">
                <a:solidFill>
                  <a:srgbClr val="FFFF00"/>
                </a:solidFill>
              </a:rPr>
              <a:t>Before</a:t>
            </a:r>
            <a:endParaRPr lang="en-US" sz="2400" dirty="0">
              <a:solidFill>
                <a:srgbClr val="FFFF00"/>
              </a:solidFill>
            </a:endParaRPr>
          </a:p>
        </p:txBody>
      </p:sp>
      <p:sp>
        <p:nvSpPr>
          <p:cNvPr id="90" name="TextBox 89"/>
          <p:cNvSpPr txBox="1"/>
          <p:nvPr/>
        </p:nvSpPr>
        <p:spPr>
          <a:xfrm>
            <a:off x="38100000" y="6324600"/>
            <a:ext cx="3048000" cy="461665"/>
          </a:xfrm>
          <a:prstGeom prst="rect">
            <a:avLst/>
          </a:prstGeom>
          <a:noFill/>
        </p:spPr>
        <p:txBody>
          <a:bodyPr wrap="square" rtlCol="0">
            <a:spAutoFit/>
          </a:bodyPr>
          <a:lstStyle/>
          <a:p>
            <a:pPr algn="ctr"/>
            <a:r>
              <a:rPr lang="en-US" sz="2400" dirty="0" smtClean="0">
                <a:solidFill>
                  <a:srgbClr val="FFFF00"/>
                </a:solidFill>
              </a:rPr>
              <a:t>After</a:t>
            </a:r>
            <a:endParaRPr lang="en-US" sz="2400" dirty="0">
              <a:solidFill>
                <a:srgbClr val="FFFF00"/>
              </a:solidFill>
            </a:endParaRPr>
          </a:p>
        </p:txBody>
      </p:sp>
      <p:sp>
        <p:nvSpPr>
          <p:cNvPr id="91" name="TextBox 90"/>
          <p:cNvSpPr txBox="1"/>
          <p:nvPr/>
        </p:nvSpPr>
        <p:spPr>
          <a:xfrm>
            <a:off x="32156400" y="15773400"/>
            <a:ext cx="3048000" cy="461665"/>
          </a:xfrm>
          <a:prstGeom prst="rect">
            <a:avLst/>
          </a:prstGeom>
          <a:noFill/>
        </p:spPr>
        <p:txBody>
          <a:bodyPr wrap="square" rtlCol="0">
            <a:spAutoFit/>
          </a:bodyPr>
          <a:lstStyle/>
          <a:p>
            <a:r>
              <a:rPr lang="en-US" sz="2400" dirty="0" smtClean="0">
                <a:solidFill>
                  <a:srgbClr val="FFFF00"/>
                </a:solidFill>
              </a:rPr>
              <a:t>Before</a:t>
            </a:r>
            <a:endParaRPr lang="en-US" sz="2400" dirty="0">
              <a:solidFill>
                <a:srgbClr val="FFFF00"/>
              </a:solidFill>
            </a:endParaRPr>
          </a:p>
        </p:txBody>
      </p:sp>
      <p:sp>
        <p:nvSpPr>
          <p:cNvPr id="93" name="TextBox 92"/>
          <p:cNvSpPr txBox="1"/>
          <p:nvPr/>
        </p:nvSpPr>
        <p:spPr>
          <a:xfrm>
            <a:off x="38709600" y="13258800"/>
            <a:ext cx="3048000" cy="461665"/>
          </a:xfrm>
          <a:prstGeom prst="rect">
            <a:avLst/>
          </a:prstGeom>
          <a:noFill/>
        </p:spPr>
        <p:txBody>
          <a:bodyPr wrap="square" rtlCol="0">
            <a:spAutoFit/>
          </a:bodyPr>
          <a:lstStyle/>
          <a:p>
            <a:r>
              <a:rPr lang="en-US" sz="2400" dirty="0" smtClean="0">
                <a:solidFill>
                  <a:srgbClr val="FFFF00"/>
                </a:solidFill>
              </a:rPr>
              <a:t>After</a:t>
            </a:r>
            <a:endParaRPr lang="en-US" sz="2400" dirty="0">
              <a:solidFill>
                <a:srgbClr val="FFFF00"/>
              </a:solidFill>
            </a:endParaRPr>
          </a:p>
        </p:txBody>
      </p:sp>
      <p:graphicFrame>
        <p:nvGraphicFramePr>
          <p:cNvPr id="96" name="Chart 95"/>
          <p:cNvGraphicFramePr>
            <a:graphicFrameLocks/>
          </p:cNvGraphicFramePr>
          <p:nvPr>
            <p:extLst>
              <p:ext uri="{D42A27DB-BD31-4B8C-83A1-F6EECF244321}">
                <p14:modId xmlns:p14="http://schemas.microsoft.com/office/powerpoint/2010/main" val="2024949305"/>
              </p:ext>
            </p:extLst>
          </p:nvPr>
        </p:nvGraphicFramePr>
        <p:xfrm>
          <a:off x="37519740" y="17243972"/>
          <a:ext cx="5845999" cy="2880495"/>
        </p:xfrm>
        <a:graphic>
          <a:graphicData uri="http://schemas.openxmlformats.org/drawingml/2006/chart">
            <c:chart xmlns:c="http://schemas.openxmlformats.org/drawingml/2006/chart" xmlns:r="http://schemas.openxmlformats.org/officeDocument/2006/relationships" r:id="rId16"/>
          </a:graphicData>
        </a:graphic>
      </p:graphicFrame>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668564" y="25666520"/>
            <a:ext cx="5906436" cy="5956480"/>
          </a:xfrm>
          <a:prstGeom prst="rect">
            <a:avLst/>
          </a:prstGeom>
        </p:spPr>
      </p:pic>
      <p:sp>
        <p:nvSpPr>
          <p:cNvPr id="125" name="Down Arrow 124"/>
          <p:cNvSpPr/>
          <p:nvPr/>
        </p:nvSpPr>
        <p:spPr>
          <a:xfrm rot="16200000" flipH="1">
            <a:off x="21118108" y="27448597"/>
            <a:ext cx="461645" cy="662986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9716116" y="27239496"/>
            <a:ext cx="13003415" cy="3108543"/>
          </a:xfrm>
          <a:prstGeom prst="rect">
            <a:avLst/>
          </a:prstGeom>
          <a:noFill/>
        </p:spPr>
        <p:txBody>
          <a:bodyPr wrap="square" rtlCol="0">
            <a:spAutoFit/>
          </a:bodyPr>
          <a:lstStyle/>
          <a:p>
            <a:r>
              <a:rPr lang="en-US" sz="2800" b="1" dirty="0" smtClean="0"/>
              <a:t>Conclusion</a:t>
            </a:r>
          </a:p>
          <a:p>
            <a:r>
              <a:rPr lang="en-US" sz="2800" b="1" dirty="0" smtClean="0"/>
              <a:t> </a:t>
            </a:r>
            <a:endParaRPr lang="en-GB" sz="2800" dirty="0" smtClean="0"/>
          </a:p>
          <a:p>
            <a:pPr algn="just"/>
            <a:r>
              <a:rPr lang="en-US" sz="2800" b="1" dirty="0" smtClean="0"/>
              <a:t>Calculating burned areas using free data is quite effective for meeting needs for data relating to the area and locations of forest and land fires quickly, but the main constraint is the quality of available data. The preparation of imagery as base data could be improved in order to generate better quality base data.</a:t>
            </a:r>
            <a:endParaRPr lang="en-US" sz="2800" dirty="0"/>
          </a:p>
        </p:txBody>
      </p:sp>
      <p:sp>
        <p:nvSpPr>
          <p:cNvPr id="101" name="Text Placeholder 55"/>
          <p:cNvSpPr txBox="1">
            <a:spLocks/>
          </p:cNvSpPr>
          <p:nvPr/>
        </p:nvSpPr>
        <p:spPr bwMode="auto">
          <a:xfrm>
            <a:off x="29459237" y="31441345"/>
            <a:ext cx="14127163" cy="1200329"/>
          </a:xfrm>
          <a:prstGeom prst="rect">
            <a:avLst/>
          </a:prstGeom>
          <a:solidFill>
            <a:schemeClr val="accent3">
              <a:lumMod val="75000"/>
            </a:schemeClr>
          </a:solidFill>
          <a:ln w="9525">
            <a:noFill/>
            <a:miter lim="800000"/>
            <a:headEnd/>
            <a:tailEnd/>
          </a:ln>
        </p:spPr>
        <p:txBody>
          <a:bodyPr wrap="square">
            <a:spAutoFit/>
          </a:bodyPr>
          <a:lstStyle/>
          <a:p>
            <a:pPr marL="1644650" indent="-1644650"/>
            <a:r>
              <a:rPr lang="en-US" sz="2400" b="1" noProof="1" smtClean="0">
                <a:latin typeface="+mj-lt"/>
              </a:rPr>
              <a:t>Contact: Muara Laut Tarigan </a:t>
            </a:r>
          </a:p>
          <a:p>
            <a:pPr marL="1644650" indent="-1644650"/>
            <a:r>
              <a:rPr lang="en-US" sz="2400" b="1" noProof="1" smtClean="0">
                <a:latin typeface="+mj-lt"/>
              </a:rPr>
              <a:t>Office Address: Jl Jendral Sudirman No 2837  Tel. 0711 355600 / 081369059066, </a:t>
            </a:r>
          </a:p>
          <a:p>
            <a:pPr marL="1644650" indent="-1644650"/>
            <a:r>
              <a:rPr lang="en-US" sz="2400" b="1" noProof="1" smtClean="0">
                <a:latin typeface="+mj-lt"/>
              </a:rPr>
              <a:t>email: adongtarigan@yahoo.com</a:t>
            </a: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544697" y="20499016"/>
            <a:ext cx="14041703" cy="6360746"/>
          </a:xfrm>
          <a:prstGeom prst="rect">
            <a:avLst/>
          </a:prstGeom>
        </p:spPr>
      </p:pic>
      <p:sp>
        <p:nvSpPr>
          <p:cNvPr id="82" name="TextBox 81"/>
          <p:cNvSpPr txBox="1"/>
          <p:nvPr/>
        </p:nvSpPr>
        <p:spPr>
          <a:xfrm>
            <a:off x="29718000" y="25984200"/>
            <a:ext cx="3810000" cy="723275"/>
          </a:xfrm>
          <a:prstGeom prst="rect">
            <a:avLst/>
          </a:prstGeom>
          <a:solidFill>
            <a:srgbClr val="CCFF66"/>
          </a:solidFill>
        </p:spPr>
        <p:txBody>
          <a:bodyPr wrap="square" rtlCol="0">
            <a:spAutoFit/>
          </a:bodyPr>
          <a:lstStyle/>
          <a:p>
            <a:r>
              <a:rPr lang="en-US" sz="1800" b="1" dirty="0" smtClean="0"/>
              <a:t>Distribution of Burned Areas</a:t>
            </a:r>
          </a:p>
          <a:p>
            <a:r>
              <a:rPr lang="en-US" sz="1800" b="1" dirty="0" smtClean="0"/>
              <a:t>In South Sumatra Province 2014</a:t>
            </a:r>
          </a:p>
          <a:p>
            <a:endParaRPr lang="en-US" sz="400" b="1" dirty="0" smtClean="0"/>
          </a:p>
          <a:p>
            <a:endParaRPr lang="en-GB" sz="100" b="1" dirty="0"/>
          </a:p>
        </p:txBody>
      </p:sp>
      <p:sp>
        <p:nvSpPr>
          <p:cNvPr id="83" name="TextBox 82"/>
          <p:cNvSpPr txBox="1"/>
          <p:nvPr/>
        </p:nvSpPr>
        <p:spPr>
          <a:xfrm>
            <a:off x="36423600" y="26022925"/>
            <a:ext cx="3810000" cy="723275"/>
          </a:xfrm>
          <a:prstGeom prst="rect">
            <a:avLst/>
          </a:prstGeom>
          <a:solidFill>
            <a:srgbClr val="CCFF66"/>
          </a:solidFill>
        </p:spPr>
        <p:txBody>
          <a:bodyPr wrap="square" rtlCol="0">
            <a:spAutoFit/>
          </a:bodyPr>
          <a:lstStyle/>
          <a:p>
            <a:r>
              <a:rPr lang="en-US" sz="1800" b="1" dirty="0" smtClean="0"/>
              <a:t>Distribution of Burned Areas</a:t>
            </a:r>
          </a:p>
          <a:p>
            <a:r>
              <a:rPr lang="en-US" sz="1800" b="1" dirty="0" smtClean="0"/>
              <a:t>In South Sumatra Province 2015</a:t>
            </a:r>
          </a:p>
          <a:p>
            <a:endParaRPr lang="en-US" sz="400" b="1" dirty="0" smtClean="0"/>
          </a:p>
          <a:p>
            <a:endParaRPr lang="en-GB" sz="100" b="1" dirty="0"/>
          </a:p>
        </p:txBody>
      </p:sp>
      <p:sp>
        <p:nvSpPr>
          <p:cNvPr id="85" name="TextBox 84"/>
          <p:cNvSpPr txBox="1"/>
          <p:nvPr/>
        </p:nvSpPr>
        <p:spPr>
          <a:xfrm>
            <a:off x="8229600" y="29166979"/>
            <a:ext cx="4648200" cy="246221"/>
          </a:xfrm>
          <a:prstGeom prst="rect">
            <a:avLst/>
          </a:prstGeom>
          <a:solidFill>
            <a:schemeClr val="bg1"/>
          </a:solidFill>
        </p:spPr>
        <p:txBody>
          <a:bodyPr wrap="square" rtlCol="0">
            <a:spAutoFit/>
          </a:bodyPr>
          <a:lstStyle/>
          <a:p>
            <a:r>
              <a:rPr lang="en-US" sz="1000" b="1" dirty="0" smtClean="0"/>
              <a:t>July                     Aug                       Sept                      Oct                        Nov</a:t>
            </a:r>
            <a:endParaRPr lang="en-GB" sz="1000" b="1" dirty="0"/>
          </a:p>
        </p:txBody>
      </p:sp>
      <p:sp>
        <p:nvSpPr>
          <p:cNvPr id="86" name="TextBox 85"/>
          <p:cNvSpPr txBox="1"/>
          <p:nvPr/>
        </p:nvSpPr>
        <p:spPr>
          <a:xfrm>
            <a:off x="2133600" y="29166979"/>
            <a:ext cx="5791200" cy="246221"/>
          </a:xfrm>
          <a:prstGeom prst="rect">
            <a:avLst/>
          </a:prstGeom>
          <a:solidFill>
            <a:schemeClr val="bg1"/>
          </a:solidFill>
        </p:spPr>
        <p:txBody>
          <a:bodyPr wrap="square" rtlCol="0">
            <a:spAutoFit/>
          </a:bodyPr>
          <a:lstStyle/>
          <a:p>
            <a:r>
              <a:rPr lang="en-US" sz="1000" b="1" dirty="0" smtClean="0"/>
              <a:t>Jan                      Feb                     March                    April                      May                      June</a:t>
            </a:r>
            <a:endParaRPr lang="en-GB" sz="1000" b="1" dirty="0"/>
          </a:p>
        </p:txBody>
      </p:sp>
      <p:sp>
        <p:nvSpPr>
          <p:cNvPr id="87" name="TextBox 86"/>
          <p:cNvSpPr txBox="1"/>
          <p:nvPr/>
        </p:nvSpPr>
        <p:spPr>
          <a:xfrm>
            <a:off x="23012400" y="25908000"/>
            <a:ext cx="1066800" cy="246221"/>
          </a:xfrm>
          <a:prstGeom prst="rect">
            <a:avLst/>
          </a:prstGeom>
          <a:solidFill>
            <a:schemeClr val="bg1">
              <a:lumMod val="85000"/>
            </a:schemeClr>
          </a:solidFill>
        </p:spPr>
        <p:txBody>
          <a:bodyPr wrap="square" rtlCol="0">
            <a:spAutoFit/>
          </a:bodyPr>
          <a:lstStyle/>
          <a:p>
            <a:endParaRPr lang="en-US" sz="200" b="1" dirty="0" smtClean="0"/>
          </a:p>
          <a:p>
            <a:r>
              <a:rPr lang="en-US" sz="800" b="1" dirty="0" smtClean="0"/>
              <a:t>Burned Area</a:t>
            </a:r>
            <a:endParaRPr lang="en-GB" sz="800" b="1" dirty="0"/>
          </a:p>
        </p:txBody>
      </p:sp>
      <p:sp>
        <p:nvSpPr>
          <p:cNvPr id="88" name="TextBox 87"/>
          <p:cNvSpPr txBox="1"/>
          <p:nvPr/>
        </p:nvSpPr>
        <p:spPr>
          <a:xfrm>
            <a:off x="33832800" y="26136600"/>
            <a:ext cx="1524000" cy="584775"/>
          </a:xfrm>
          <a:prstGeom prst="rect">
            <a:avLst/>
          </a:prstGeom>
          <a:solidFill>
            <a:schemeClr val="bg1"/>
          </a:solidFill>
        </p:spPr>
        <p:txBody>
          <a:bodyPr wrap="square" rtlCol="0">
            <a:spAutoFit/>
          </a:bodyPr>
          <a:lstStyle/>
          <a:p>
            <a:r>
              <a:rPr lang="en-US" sz="800" b="1" dirty="0" smtClean="0"/>
              <a:t>Burned Area</a:t>
            </a:r>
          </a:p>
          <a:p>
            <a:endParaRPr lang="en-US" sz="400" b="1" dirty="0" smtClean="0"/>
          </a:p>
          <a:p>
            <a:r>
              <a:rPr lang="en-US" sz="800" b="1" dirty="0" smtClean="0"/>
              <a:t>South Sumatra</a:t>
            </a:r>
          </a:p>
          <a:p>
            <a:endParaRPr lang="en-US" sz="400" b="1" dirty="0" smtClean="0"/>
          </a:p>
          <a:p>
            <a:r>
              <a:rPr lang="en-US" sz="800" b="1" dirty="0" smtClean="0"/>
              <a:t>Sumatra</a:t>
            </a:r>
            <a:endParaRPr lang="en-GB" sz="800" b="1" dirty="0"/>
          </a:p>
        </p:txBody>
      </p:sp>
      <p:sp>
        <p:nvSpPr>
          <p:cNvPr id="89" name="TextBox 88"/>
          <p:cNvSpPr txBox="1"/>
          <p:nvPr/>
        </p:nvSpPr>
        <p:spPr>
          <a:xfrm>
            <a:off x="40919400" y="26136600"/>
            <a:ext cx="1524000" cy="584775"/>
          </a:xfrm>
          <a:prstGeom prst="rect">
            <a:avLst/>
          </a:prstGeom>
          <a:solidFill>
            <a:schemeClr val="bg1"/>
          </a:solidFill>
        </p:spPr>
        <p:txBody>
          <a:bodyPr wrap="square" rtlCol="0">
            <a:spAutoFit/>
          </a:bodyPr>
          <a:lstStyle/>
          <a:p>
            <a:r>
              <a:rPr lang="en-US" sz="800" b="1" dirty="0" smtClean="0"/>
              <a:t>Burned Area</a:t>
            </a:r>
          </a:p>
          <a:p>
            <a:endParaRPr lang="en-US" sz="400" b="1" dirty="0" smtClean="0"/>
          </a:p>
          <a:p>
            <a:r>
              <a:rPr lang="en-US" sz="800" b="1" dirty="0" smtClean="0"/>
              <a:t>South Sumatra</a:t>
            </a:r>
          </a:p>
          <a:p>
            <a:endParaRPr lang="en-US" sz="400" b="1" dirty="0" smtClean="0"/>
          </a:p>
          <a:p>
            <a:r>
              <a:rPr lang="en-US" sz="800" b="1" dirty="0" smtClean="0"/>
              <a:t>Sumatra</a:t>
            </a:r>
            <a:endParaRPr lang="en-GB" sz="800" b="1" dirty="0"/>
          </a:p>
        </p:txBody>
      </p:sp>
      <p:sp>
        <p:nvSpPr>
          <p:cNvPr id="94" name="TextBox 93"/>
          <p:cNvSpPr txBox="1"/>
          <p:nvPr/>
        </p:nvSpPr>
        <p:spPr>
          <a:xfrm>
            <a:off x="24536400" y="20219313"/>
            <a:ext cx="1752600" cy="430887"/>
          </a:xfrm>
          <a:prstGeom prst="rect">
            <a:avLst/>
          </a:prstGeom>
          <a:solidFill>
            <a:schemeClr val="bg1"/>
          </a:solidFill>
        </p:spPr>
        <p:txBody>
          <a:bodyPr wrap="square" rtlCol="0">
            <a:spAutoFit/>
          </a:bodyPr>
          <a:lstStyle/>
          <a:p>
            <a:endParaRPr lang="en-US" sz="400" b="1" dirty="0" smtClean="0"/>
          </a:p>
          <a:p>
            <a:r>
              <a:rPr lang="en-US" sz="1400" b="1" dirty="0" smtClean="0"/>
              <a:t>Study Area</a:t>
            </a:r>
          </a:p>
          <a:p>
            <a:endParaRPr lang="en-GB" sz="400" b="1" dirty="0"/>
          </a:p>
        </p:txBody>
      </p:sp>
      <p:sp>
        <p:nvSpPr>
          <p:cNvPr id="99" name="TextBox 98"/>
          <p:cNvSpPr txBox="1"/>
          <p:nvPr/>
        </p:nvSpPr>
        <p:spPr>
          <a:xfrm>
            <a:off x="22098000" y="19278600"/>
            <a:ext cx="1524000" cy="400110"/>
          </a:xfrm>
          <a:prstGeom prst="rect">
            <a:avLst/>
          </a:prstGeom>
          <a:solidFill>
            <a:schemeClr val="bg1"/>
          </a:solidFill>
        </p:spPr>
        <p:txBody>
          <a:bodyPr wrap="square" rtlCol="0">
            <a:spAutoFit/>
          </a:bodyPr>
          <a:lstStyle/>
          <a:p>
            <a:pPr algn="ctr"/>
            <a:endParaRPr lang="en-US" sz="400" b="1" dirty="0" smtClean="0">
              <a:solidFill>
                <a:srgbClr val="FF0000"/>
              </a:solidFill>
            </a:endParaRPr>
          </a:p>
          <a:p>
            <a:pPr algn="ctr"/>
            <a:r>
              <a:rPr lang="en-US" sz="1200" b="1" dirty="0" smtClean="0">
                <a:solidFill>
                  <a:srgbClr val="FF0000"/>
                </a:solidFill>
              </a:rPr>
              <a:t>Burning area</a:t>
            </a:r>
          </a:p>
          <a:p>
            <a:endParaRPr lang="en-GB" sz="400" b="1" dirty="0">
              <a:solidFill>
                <a:srgbClr val="FF0000"/>
              </a:solidFill>
            </a:endParaRPr>
          </a:p>
        </p:txBody>
      </p:sp>
      <p:pic>
        <p:nvPicPr>
          <p:cNvPr id="103" name="Picture 102"/>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2284" y="624517"/>
            <a:ext cx="2582361" cy="26062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4111</TotalTime>
  <Words>711</Words>
  <Application>Microsoft Office PowerPoint</Application>
  <PresentationFormat>Custom</PresentationFormat>
  <Paragraphs>155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Gravur-Condensed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Axioo</dc:creator>
  <cp:lastModifiedBy>bioclime server</cp:lastModifiedBy>
  <cp:revision>251</cp:revision>
  <dcterms:created xsi:type="dcterms:W3CDTF">2011-06-27T03:17:43Z</dcterms:created>
  <dcterms:modified xsi:type="dcterms:W3CDTF">2015-10-23T02:35:46Z</dcterms:modified>
</cp:coreProperties>
</file>