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43891200" cy="32918400"/>
  <p:notesSz cx="9661525" cy="6881813"/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83363" indent="-5211763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00"/>
    <a:srgbClr val="C21828"/>
    <a:srgbClr val="EEF0AC"/>
    <a:srgbClr val="660033"/>
    <a:srgbClr val="990033"/>
    <a:srgbClr val="660066"/>
    <a:srgbClr val="80008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667" autoAdjust="0"/>
  </p:normalViewPr>
  <p:slideViewPr>
    <p:cSldViewPr>
      <p:cViewPr>
        <p:scale>
          <a:sx n="30" d="100"/>
          <a:sy n="30" d="100"/>
        </p:scale>
        <p:origin x="-1302" y="-2538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58DB5-8C24-444C-BC2C-09A41C54C05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2B0D3A67-EE2D-4E0E-A6EC-C747763142E6}">
      <dgm:prSet phldrT="[Text]"/>
      <dgm:spPr/>
      <dgm:t>
        <a:bodyPr/>
        <a:lstStyle/>
        <a:p>
          <a:r>
            <a:rPr lang="id-ID"/>
            <a:t>Rattan</a:t>
          </a:r>
        </a:p>
      </dgm:t>
    </dgm:pt>
    <dgm:pt modelId="{5E78F4AA-2ED3-4AD0-ADC1-5426957E4558}" type="parTrans" cxnId="{39B76349-482F-4E32-923B-D4262CE13468}">
      <dgm:prSet/>
      <dgm:spPr/>
      <dgm:t>
        <a:bodyPr/>
        <a:lstStyle/>
        <a:p>
          <a:endParaRPr lang="id-ID"/>
        </a:p>
      </dgm:t>
    </dgm:pt>
    <dgm:pt modelId="{98616922-3F8F-43B8-B884-A1DA8D0FC42A}" type="sibTrans" cxnId="{39B76349-482F-4E32-923B-D4262CE13468}">
      <dgm:prSet/>
      <dgm:spPr/>
      <dgm:t>
        <a:bodyPr/>
        <a:lstStyle/>
        <a:p>
          <a:endParaRPr lang="id-ID"/>
        </a:p>
      </dgm:t>
    </dgm:pt>
    <dgm:pt modelId="{B525AACD-610D-42D5-B0A9-A94E08677B84}">
      <dgm:prSet phldrT="[Text]"/>
      <dgm:spPr/>
      <dgm:t>
        <a:bodyPr/>
        <a:lstStyle/>
        <a:p>
          <a:r>
            <a:rPr lang="id-ID"/>
            <a:t>Coffee</a:t>
          </a:r>
        </a:p>
      </dgm:t>
    </dgm:pt>
    <dgm:pt modelId="{5E8F4F14-B140-4FE3-96D1-28EF8BF08460}" type="parTrans" cxnId="{F960F788-0AD2-4883-9CA4-FCE4FA257C83}">
      <dgm:prSet/>
      <dgm:spPr/>
      <dgm:t>
        <a:bodyPr/>
        <a:lstStyle/>
        <a:p>
          <a:endParaRPr lang="id-ID"/>
        </a:p>
      </dgm:t>
    </dgm:pt>
    <dgm:pt modelId="{2A943894-58E2-44A9-8387-AF17E572B731}" type="sibTrans" cxnId="{F960F788-0AD2-4883-9CA4-FCE4FA257C83}">
      <dgm:prSet/>
      <dgm:spPr/>
      <dgm:t>
        <a:bodyPr/>
        <a:lstStyle/>
        <a:p>
          <a:endParaRPr lang="id-ID"/>
        </a:p>
      </dgm:t>
    </dgm:pt>
    <dgm:pt modelId="{B58E470E-7256-4E9A-B472-7017E04BD14B}">
      <dgm:prSet phldrT="[Text]"/>
      <dgm:spPr/>
      <dgm:t>
        <a:bodyPr/>
        <a:lstStyle/>
        <a:p>
          <a:r>
            <a:rPr lang="id-ID"/>
            <a:t>Wild Honey</a:t>
          </a:r>
        </a:p>
      </dgm:t>
    </dgm:pt>
    <dgm:pt modelId="{7A6D456D-B474-4E96-9348-70D713D119B2}" type="parTrans" cxnId="{D0C06D5E-4064-4564-AE8D-6F8BC26865E2}">
      <dgm:prSet/>
      <dgm:spPr/>
      <dgm:t>
        <a:bodyPr/>
        <a:lstStyle/>
        <a:p>
          <a:endParaRPr lang="id-ID"/>
        </a:p>
      </dgm:t>
    </dgm:pt>
    <dgm:pt modelId="{5F183972-9CED-4158-987E-ADAA54186387}" type="sibTrans" cxnId="{D0C06D5E-4064-4564-AE8D-6F8BC26865E2}">
      <dgm:prSet/>
      <dgm:spPr/>
      <dgm:t>
        <a:bodyPr/>
        <a:lstStyle/>
        <a:p>
          <a:endParaRPr lang="id-ID"/>
        </a:p>
      </dgm:t>
    </dgm:pt>
    <dgm:pt modelId="{FF365E17-231C-4F56-9A61-451152BE885E}">
      <dgm:prSet phldrT="[Text]"/>
      <dgm:spPr/>
      <dgm:t>
        <a:bodyPr/>
        <a:lstStyle/>
        <a:p>
          <a:r>
            <a:rPr lang="id-ID"/>
            <a:t>Rattan</a:t>
          </a:r>
        </a:p>
      </dgm:t>
    </dgm:pt>
    <dgm:pt modelId="{BCE694D5-E22E-478F-8BA6-E83D680DA61F}" type="parTrans" cxnId="{32CD2B86-E790-4F70-B398-C14DFD257373}">
      <dgm:prSet/>
      <dgm:spPr/>
      <dgm:t>
        <a:bodyPr/>
        <a:lstStyle/>
        <a:p>
          <a:endParaRPr lang="id-ID"/>
        </a:p>
      </dgm:t>
    </dgm:pt>
    <dgm:pt modelId="{567D407A-7570-47BD-81ED-A06D54D0DA78}" type="sibTrans" cxnId="{32CD2B86-E790-4F70-B398-C14DFD257373}">
      <dgm:prSet/>
      <dgm:spPr/>
      <dgm:t>
        <a:bodyPr/>
        <a:lstStyle/>
        <a:p>
          <a:endParaRPr lang="id-ID"/>
        </a:p>
      </dgm:t>
    </dgm:pt>
    <dgm:pt modelId="{86089D57-4C18-40F0-BBF7-165F95776D7E}">
      <dgm:prSet phldrT="[Text]"/>
      <dgm:spPr/>
      <dgm:t>
        <a:bodyPr/>
        <a:lstStyle/>
        <a:p>
          <a:endParaRPr lang="id-ID"/>
        </a:p>
      </dgm:t>
    </dgm:pt>
    <dgm:pt modelId="{C49630CA-2708-4019-ACE2-2C740035CB5A}" type="parTrans" cxnId="{4F1B063B-C640-4881-A884-AF49E0132104}">
      <dgm:prSet/>
      <dgm:spPr/>
      <dgm:t>
        <a:bodyPr/>
        <a:lstStyle/>
        <a:p>
          <a:endParaRPr lang="id-ID"/>
        </a:p>
      </dgm:t>
    </dgm:pt>
    <dgm:pt modelId="{A4D0EBAE-0D42-4142-8175-CA7CE06988F8}" type="sibTrans" cxnId="{4F1B063B-C640-4881-A884-AF49E0132104}">
      <dgm:prSet/>
      <dgm:spPr/>
      <dgm:t>
        <a:bodyPr/>
        <a:lstStyle/>
        <a:p>
          <a:endParaRPr lang="id-ID"/>
        </a:p>
      </dgm:t>
    </dgm:pt>
    <dgm:pt modelId="{83DD867C-757F-4BCE-A91E-9BEFEB670312}">
      <dgm:prSet phldrT="[Text]"/>
      <dgm:spPr/>
      <dgm:t>
        <a:bodyPr/>
        <a:lstStyle/>
        <a:p>
          <a:endParaRPr lang="id-ID"/>
        </a:p>
      </dgm:t>
    </dgm:pt>
    <dgm:pt modelId="{6631F765-F106-45BA-8B31-3BF21470DFB3}" type="parTrans" cxnId="{15A3980A-E84C-4504-9709-CAA8C8896258}">
      <dgm:prSet/>
      <dgm:spPr/>
      <dgm:t>
        <a:bodyPr/>
        <a:lstStyle/>
        <a:p>
          <a:endParaRPr lang="id-ID"/>
        </a:p>
      </dgm:t>
    </dgm:pt>
    <dgm:pt modelId="{7A1EC48D-CE48-4D79-B8EC-19FD93E2779D}" type="sibTrans" cxnId="{15A3980A-E84C-4504-9709-CAA8C8896258}">
      <dgm:prSet/>
      <dgm:spPr/>
      <dgm:t>
        <a:bodyPr/>
        <a:lstStyle/>
        <a:p>
          <a:endParaRPr lang="id-ID"/>
        </a:p>
      </dgm:t>
    </dgm:pt>
    <dgm:pt modelId="{60B2BB6B-4335-4BF8-989F-1CA218AEB6C2}" type="pres">
      <dgm:prSet presAssocID="{F1658DB5-8C24-444C-BC2C-09A41C54C05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76D10C8-0D1D-4DBC-B3FD-85E89B1AA7D6}" type="pres">
      <dgm:prSet presAssocID="{F1658DB5-8C24-444C-BC2C-09A41C54C054}" presName="ellipse" presStyleLbl="trBgShp" presStyleIdx="0" presStyleCnt="1"/>
      <dgm:spPr/>
    </dgm:pt>
    <dgm:pt modelId="{5CFA198B-4B19-41E7-9E3A-6413E043D50E}" type="pres">
      <dgm:prSet presAssocID="{F1658DB5-8C24-444C-BC2C-09A41C54C054}" presName="arrow1" presStyleLbl="fgShp" presStyleIdx="0" presStyleCnt="1"/>
      <dgm:spPr/>
    </dgm:pt>
    <dgm:pt modelId="{9B38AE07-F13C-47BD-9B68-921371C12DB3}" type="pres">
      <dgm:prSet presAssocID="{F1658DB5-8C24-444C-BC2C-09A41C54C05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1F53277-DE7C-4E2A-8A41-C4AC83EF4AD2}" type="pres">
      <dgm:prSet presAssocID="{B525AACD-610D-42D5-B0A9-A94E08677B8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3BA1597-28EF-43F7-AA3E-2ADFE477CC6C}" type="pres">
      <dgm:prSet presAssocID="{B58E470E-7256-4E9A-B472-7017E04BD14B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7A47D9-3701-47A8-AD1C-BE40835C8CE3}" type="pres">
      <dgm:prSet presAssocID="{FF365E17-231C-4F56-9A61-451152BE885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C27BBA-4226-45BB-875B-0BB008E1E070}" type="pres">
      <dgm:prSet presAssocID="{F1658DB5-8C24-444C-BC2C-09A41C54C054}" presName="funnel" presStyleLbl="trAlignAcc1" presStyleIdx="0" presStyleCnt="1"/>
      <dgm:spPr/>
      <dgm:t>
        <a:bodyPr/>
        <a:lstStyle/>
        <a:p>
          <a:endParaRPr lang="id-ID"/>
        </a:p>
      </dgm:t>
    </dgm:pt>
  </dgm:ptLst>
  <dgm:cxnLst>
    <dgm:cxn modelId="{65B7129B-5CD2-4AB9-B03E-FAC3658054F0}" type="presOf" srcId="{F1658DB5-8C24-444C-BC2C-09A41C54C054}" destId="{60B2BB6B-4335-4BF8-989F-1CA218AEB6C2}" srcOrd="0" destOrd="0" presId="urn:microsoft.com/office/officeart/2005/8/layout/funnel1"/>
    <dgm:cxn modelId="{F2301C7F-5730-4441-8495-B91975ABCC7F}" type="presOf" srcId="{B58E470E-7256-4E9A-B472-7017E04BD14B}" destId="{F1F53277-DE7C-4E2A-8A41-C4AC83EF4AD2}" srcOrd="0" destOrd="0" presId="urn:microsoft.com/office/officeart/2005/8/layout/funnel1"/>
    <dgm:cxn modelId="{D0C06D5E-4064-4564-AE8D-6F8BC26865E2}" srcId="{F1658DB5-8C24-444C-BC2C-09A41C54C054}" destId="{B58E470E-7256-4E9A-B472-7017E04BD14B}" srcOrd="2" destOrd="0" parTransId="{7A6D456D-B474-4E96-9348-70D713D119B2}" sibTransId="{5F183972-9CED-4158-987E-ADAA54186387}"/>
    <dgm:cxn modelId="{F960F788-0AD2-4883-9CA4-FCE4FA257C83}" srcId="{F1658DB5-8C24-444C-BC2C-09A41C54C054}" destId="{B525AACD-610D-42D5-B0A9-A94E08677B84}" srcOrd="1" destOrd="0" parTransId="{5E8F4F14-B140-4FE3-96D1-28EF8BF08460}" sibTransId="{2A943894-58E2-44A9-8387-AF17E572B731}"/>
    <dgm:cxn modelId="{15A3980A-E84C-4504-9709-CAA8C8896258}" srcId="{F1658DB5-8C24-444C-BC2C-09A41C54C054}" destId="{83DD867C-757F-4BCE-A91E-9BEFEB670312}" srcOrd="5" destOrd="0" parTransId="{6631F765-F106-45BA-8B31-3BF21470DFB3}" sibTransId="{7A1EC48D-CE48-4D79-B8EC-19FD93E2779D}"/>
    <dgm:cxn modelId="{39B76349-482F-4E32-923B-D4262CE13468}" srcId="{F1658DB5-8C24-444C-BC2C-09A41C54C054}" destId="{2B0D3A67-EE2D-4E0E-A6EC-C747763142E6}" srcOrd="0" destOrd="0" parTransId="{5E78F4AA-2ED3-4AD0-ADC1-5426957E4558}" sibTransId="{98616922-3F8F-43B8-B884-A1DA8D0FC42A}"/>
    <dgm:cxn modelId="{8E7F6A07-9A16-4729-ADD7-631F01D52A46}" type="presOf" srcId="{B525AACD-610D-42D5-B0A9-A94E08677B84}" destId="{73BA1597-28EF-43F7-AA3E-2ADFE477CC6C}" srcOrd="0" destOrd="0" presId="urn:microsoft.com/office/officeart/2005/8/layout/funnel1"/>
    <dgm:cxn modelId="{866099CC-8243-4C48-9590-1578477F3907}" type="presOf" srcId="{FF365E17-231C-4F56-9A61-451152BE885E}" destId="{9B38AE07-F13C-47BD-9B68-921371C12DB3}" srcOrd="0" destOrd="0" presId="urn:microsoft.com/office/officeart/2005/8/layout/funnel1"/>
    <dgm:cxn modelId="{B29ED457-7451-4FB6-BD9A-7952CEACBEFF}" type="presOf" srcId="{2B0D3A67-EE2D-4E0E-A6EC-C747763142E6}" destId="{457A47D9-3701-47A8-AD1C-BE40835C8CE3}" srcOrd="0" destOrd="0" presId="urn:microsoft.com/office/officeart/2005/8/layout/funnel1"/>
    <dgm:cxn modelId="{32CD2B86-E790-4F70-B398-C14DFD257373}" srcId="{F1658DB5-8C24-444C-BC2C-09A41C54C054}" destId="{FF365E17-231C-4F56-9A61-451152BE885E}" srcOrd="3" destOrd="0" parTransId="{BCE694D5-E22E-478F-8BA6-E83D680DA61F}" sibTransId="{567D407A-7570-47BD-81ED-A06D54D0DA78}"/>
    <dgm:cxn modelId="{4F1B063B-C640-4881-A884-AF49E0132104}" srcId="{F1658DB5-8C24-444C-BC2C-09A41C54C054}" destId="{86089D57-4C18-40F0-BBF7-165F95776D7E}" srcOrd="4" destOrd="0" parTransId="{C49630CA-2708-4019-ACE2-2C740035CB5A}" sibTransId="{A4D0EBAE-0D42-4142-8175-CA7CE06988F8}"/>
    <dgm:cxn modelId="{AC90CABC-9049-4A5C-9EEB-326D6A05CC2F}" type="presParOf" srcId="{60B2BB6B-4335-4BF8-989F-1CA218AEB6C2}" destId="{E76D10C8-0D1D-4DBC-B3FD-85E89B1AA7D6}" srcOrd="0" destOrd="0" presId="urn:microsoft.com/office/officeart/2005/8/layout/funnel1"/>
    <dgm:cxn modelId="{5D8093E9-FAB4-483A-8499-93A8DF915F60}" type="presParOf" srcId="{60B2BB6B-4335-4BF8-989F-1CA218AEB6C2}" destId="{5CFA198B-4B19-41E7-9E3A-6413E043D50E}" srcOrd="1" destOrd="0" presId="urn:microsoft.com/office/officeart/2005/8/layout/funnel1"/>
    <dgm:cxn modelId="{6C3FC7CE-704D-4D16-912C-7BD07842049B}" type="presParOf" srcId="{60B2BB6B-4335-4BF8-989F-1CA218AEB6C2}" destId="{9B38AE07-F13C-47BD-9B68-921371C12DB3}" srcOrd="2" destOrd="0" presId="urn:microsoft.com/office/officeart/2005/8/layout/funnel1"/>
    <dgm:cxn modelId="{5E3FA11D-F793-4178-87B0-AF81025CFCB6}" type="presParOf" srcId="{60B2BB6B-4335-4BF8-989F-1CA218AEB6C2}" destId="{F1F53277-DE7C-4E2A-8A41-C4AC83EF4AD2}" srcOrd="3" destOrd="0" presId="urn:microsoft.com/office/officeart/2005/8/layout/funnel1"/>
    <dgm:cxn modelId="{D3C2A559-E29C-43FB-A4A5-D27847EEE58D}" type="presParOf" srcId="{60B2BB6B-4335-4BF8-989F-1CA218AEB6C2}" destId="{73BA1597-28EF-43F7-AA3E-2ADFE477CC6C}" srcOrd="4" destOrd="0" presId="urn:microsoft.com/office/officeart/2005/8/layout/funnel1"/>
    <dgm:cxn modelId="{3E118025-E8BE-48AA-ABA3-C2D6E4B9D1C4}" type="presParOf" srcId="{60B2BB6B-4335-4BF8-989F-1CA218AEB6C2}" destId="{457A47D9-3701-47A8-AD1C-BE40835C8CE3}" srcOrd="5" destOrd="0" presId="urn:microsoft.com/office/officeart/2005/8/layout/funnel1"/>
    <dgm:cxn modelId="{25450240-6054-4F8B-9A36-2F78A467B6B1}" type="presParOf" srcId="{60B2BB6B-4335-4BF8-989F-1CA218AEB6C2}" destId="{EAC27BBA-4226-45BB-875B-0BB008E1E07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D10C8-0D1D-4DBC-B3FD-85E89B1AA7D6}">
      <dsp:nvSpPr>
        <dsp:cNvPr id="0" name=""/>
        <dsp:cNvSpPr/>
      </dsp:nvSpPr>
      <dsp:spPr>
        <a:xfrm>
          <a:off x="1064747" y="2265565"/>
          <a:ext cx="3891004" cy="135129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A198B-4B19-41E7-9E3A-6413E043D50E}">
      <dsp:nvSpPr>
        <dsp:cNvPr id="0" name=""/>
        <dsp:cNvSpPr/>
      </dsp:nvSpPr>
      <dsp:spPr>
        <a:xfrm>
          <a:off x="2639247" y="5574427"/>
          <a:ext cx="754070" cy="482605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8AE07-F13C-47BD-9B68-921371C12DB3}">
      <dsp:nvSpPr>
        <dsp:cNvPr id="0" name=""/>
        <dsp:cNvSpPr/>
      </dsp:nvSpPr>
      <dsp:spPr>
        <a:xfrm>
          <a:off x="1206512" y="5960511"/>
          <a:ext cx="3619539" cy="904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/>
            <a:t>Rattan</a:t>
          </a:r>
        </a:p>
      </dsp:txBody>
      <dsp:txXfrm>
        <a:off x="1206512" y="5960511"/>
        <a:ext cx="3619539" cy="904884"/>
      </dsp:txXfrm>
    </dsp:sp>
    <dsp:sp modelId="{F1F53277-DE7C-4E2A-8A41-C4AC83EF4AD2}">
      <dsp:nvSpPr>
        <dsp:cNvPr id="0" name=""/>
        <dsp:cNvSpPr/>
      </dsp:nvSpPr>
      <dsp:spPr>
        <a:xfrm>
          <a:off x="2479384" y="3721223"/>
          <a:ext cx="1357327" cy="13573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/>
            <a:t>Wild Honey</a:t>
          </a:r>
        </a:p>
      </dsp:txBody>
      <dsp:txXfrm>
        <a:off x="2678160" y="3919999"/>
        <a:ext cx="959775" cy="959775"/>
      </dsp:txXfrm>
    </dsp:sp>
    <dsp:sp modelId="{73BA1597-28EF-43F7-AA3E-2ADFE477CC6C}">
      <dsp:nvSpPr>
        <dsp:cNvPr id="0" name=""/>
        <dsp:cNvSpPr/>
      </dsp:nvSpPr>
      <dsp:spPr>
        <a:xfrm>
          <a:off x="1508141" y="2702926"/>
          <a:ext cx="1357327" cy="1357327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/>
            <a:t>Coffee</a:t>
          </a:r>
        </a:p>
      </dsp:txBody>
      <dsp:txXfrm>
        <a:off x="1706917" y="2901702"/>
        <a:ext cx="959775" cy="959775"/>
      </dsp:txXfrm>
    </dsp:sp>
    <dsp:sp modelId="{457A47D9-3701-47A8-AD1C-BE40835C8CE3}">
      <dsp:nvSpPr>
        <dsp:cNvPr id="0" name=""/>
        <dsp:cNvSpPr/>
      </dsp:nvSpPr>
      <dsp:spPr>
        <a:xfrm>
          <a:off x="2895631" y="2374754"/>
          <a:ext cx="1357327" cy="135732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kern="1200"/>
            <a:t>Rattan</a:t>
          </a:r>
        </a:p>
      </dsp:txBody>
      <dsp:txXfrm>
        <a:off x="3094407" y="2573530"/>
        <a:ext cx="959775" cy="959775"/>
      </dsp:txXfrm>
    </dsp:sp>
    <dsp:sp modelId="{EAC27BBA-4226-45BB-875B-0BB008E1E070}">
      <dsp:nvSpPr>
        <dsp:cNvPr id="0" name=""/>
        <dsp:cNvSpPr/>
      </dsp:nvSpPr>
      <dsp:spPr>
        <a:xfrm>
          <a:off x="904884" y="2099669"/>
          <a:ext cx="4222795" cy="33782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86661" cy="345684"/>
          </a:xfrm>
          <a:prstGeom prst="rect">
            <a:avLst/>
          </a:prstGeom>
        </p:spPr>
        <p:txBody>
          <a:bodyPr vert="horz" lIns="94500" tIns="47251" rIns="94500" bIns="4725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73188" y="1"/>
            <a:ext cx="4186661" cy="345684"/>
          </a:xfrm>
          <a:prstGeom prst="rect">
            <a:avLst/>
          </a:prstGeom>
        </p:spPr>
        <p:txBody>
          <a:bodyPr vert="horz" lIns="94500" tIns="47251" rIns="94500" bIns="47251" rtlCol="0"/>
          <a:lstStyle>
            <a:lvl1pPr algn="r">
              <a:defRPr sz="1300"/>
            </a:lvl1pPr>
          </a:lstStyle>
          <a:p>
            <a:fld id="{01593F1F-875E-4DE2-95BA-7BFC75976515}" type="datetimeFigureOut">
              <a:rPr lang="en-US" smtClean="0"/>
              <a:pPr/>
              <a:t>9/8/2016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4538" y="860425"/>
            <a:ext cx="3092450" cy="2320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00" tIns="47251" rIns="94500" bIns="4725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6153" y="3311874"/>
            <a:ext cx="7729220" cy="2709713"/>
          </a:xfrm>
          <a:prstGeom prst="rect">
            <a:avLst/>
          </a:prstGeom>
        </p:spPr>
        <p:txBody>
          <a:bodyPr vert="horz" lIns="94500" tIns="47251" rIns="94500" bIns="4725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132"/>
            <a:ext cx="4186661" cy="345683"/>
          </a:xfrm>
          <a:prstGeom prst="rect">
            <a:avLst/>
          </a:prstGeom>
        </p:spPr>
        <p:txBody>
          <a:bodyPr vert="horz" lIns="94500" tIns="47251" rIns="94500" bIns="4725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73188" y="6536132"/>
            <a:ext cx="4186661" cy="345683"/>
          </a:xfrm>
          <a:prstGeom prst="rect">
            <a:avLst/>
          </a:prstGeom>
        </p:spPr>
        <p:txBody>
          <a:bodyPr vert="horz" lIns="94500" tIns="47251" rIns="94500" bIns="47251" rtlCol="0" anchor="b"/>
          <a:lstStyle>
            <a:lvl1pPr algn="r">
              <a:defRPr sz="1300"/>
            </a:lvl1pPr>
          </a:lstStyle>
          <a:p>
            <a:fld id="{1BB1A021-DF59-4609-BF81-30DBBA4868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3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1A021-DF59-4609-BF81-30DBBA4868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6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94DD-D29D-4135-9447-D48FBCF76EEE}" type="datetimeFigureOut">
              <a:rPr lang="en-US"/>
              <a:pPr>
                <a:defRPr/>
              </a:pPr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9DEE-5F20-4ABE-BD9E-35331CAE2C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E619-81D7-4A6A-88C8-BB05D9010763}" type="datetimeFigureOut">
              <a:rPr lang="en-US"/>
              <a:pPr>
                <a:defRPr/>
              </a:pPr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0988-FC8D-4ABF-A3FB-715D62FDB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E8F1-46FC-4007-B8E1-1653D7C2B596}" type="datetimeFigureOut">
              <a:rPr lang="en-US"/>
              <a:pPr>
                <a:defRPr/>
              </a:pPr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EBDF9-7B78-45EF-B790-443628D1C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C583-395E-464E-96D6-7FA115551F5A}" type="datetimeFigureOut">
              <a:rPr lang="en-US"/>
              <a:pPr>
                <a:defRPr/>
              </a:pPr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B86E-B48C-46AB-94B7-27317E77E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1C2F4-D376-4484-8ABA-E30F481BD6F0}" type="datetimeFigureOut">
              <a:rPr lang="en-US"/>
              <a:pPr>
                <a:defRPr/>
              </a:pPr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5942C-6E6F-442B-9F11-861B196A50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852E-BEDC-476A-B20D-32F5D4A56830}" type="datetimeFigureOut">
              <a:rPr lang="en-US"/>
              <a:pPr>
                <a:defRPr/>
              </a:pPr>
              <a:t>9/8/2016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B22D-9CAE-4A07-839C-896DF3E7D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955A-ED34-40CF-9FD5-4B45775468A7}" type="datetimeFigureOut">
              <a:rPr lang="en-US"/>
              <a:pPr>
                <a:defRPr/>
              </a:pPr>
              <a:t>9/8/2016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C82F-65D2-44CB-82BE-0DF3C5BD54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30A82-B611-4117-B85E-655B74116808}" type="datetimeFigureOut">
              <a:rPr lang="en-US"/>
              <a:pPr>
                <a:defRPr/>
              </a:pPr>
              <a:t>9/8/2016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073B8-EA56-48E9-8BFD-AADFC7FD5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9FC7-5A78-4063-BABD-E6F4C516B8BA}" type="datetimeFigureOut">
              <a:rPr lang="en-US"/>
              <a:pPr>
                <a:defRPr/>
              </a:pPr>
              <a:t>9/8/2016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F1AAF-718C-4399-B5A9-08EE6F6D3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C482C-8670-432C-A212-2A3F15140CAB}" type="datetimeFigureOut">
              <a:rPr lang="en-US"/>
              <a:pPr>
                <a:defRPr/>
              </a:pPr>
              <a:t>9/8/2016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31DE9-59E2-4726-8D39-AB90C6CAE0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ED08-C775-41EA-92D3-C5D829D52A39}" type="datetimeFigureOut">
              <a:rPr lang="en-US"/>
              <a:pPr>
                <a:defRPr/>
              </a:pPr>
              <a:t>9/8/2016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BC831-D894-4BAC-B12D-2AA0F073B9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4B8D3E-734F-42E7-969F-78902A3D8FFF}" type="datetimeFigureOut">
              <a:rPr lang="en-US"/>
              <a:pPr>
                <a:defRPr/>
              </a:pPr>
              <a:t>9/8/2016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8A0D46-3666-477A-A72F-E41BA0CA0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850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diagramData" Target="../diagrams/data1.xml"/><Relationship Id="rId1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diagramQuickStyle" Target="../diagrams/quickStyle1.xml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 txBox="1">
            <a:spLocks/>
          </p:cNvSpPr>
          <p:nvPr/>
        </p:nvSpPr>
        <p:spPr bwMode="auto">
          <a:xfrm>
            <a:off x="29280982" y="4875859"/>
            <a:ext cx="13990638" cy="25681884"/>
          </a:xfrm>
          <a:prstGeom prst="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2800" noProof="1" smtClean="0">
              <a:latin typeface="Gravur-Condensed" pitchFamily="2" charset="0"/>
              <a:cs typeface="Arial" pitchFamily="34" charset="0"/>
            </a:endParaRPr>
          </a:p>
          <a:p>
            <a:pPr marL="457200" indent="-457200" algn="just" defTabSz="438912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d-ID" sz="2800" noProof="1">
              <a:latin typeface="Gravur-Condensed" pitchFamily="2" charset="0"/>
              <a:cs typeface="Arial" pitchFamily="34" charset="0"/>
            </a:endParaRPr>
          </a:p>
          <a:p>
            <a:pPr marL="457200" indent="-457200" algn="just" defTabSz="438912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d-ID" sz="2800" noProof="1" smtClean="0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2800" noProof="1" smtClean="0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28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id-ID" sz="2800" noProof="1" smtClean="0">
              <a:latin typeface="Gravur-Condensed" pitchFamily="2" charset="0"/>
              <a:cs typeface="Arial" pitchFamily="34" charset="0"/>
            </a:endParaRPr>
          </a:p>
          <a:p>
            <a:pPr marL="457200" indent="-457200" algn="just" defTabSz="438912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id-ID" sz="2800" noProof="1" smtClean="0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38375" indent="-2238375"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1958975" indent="-1958975" algn="just" defTabSz="4389120" fontAlgn="auto">
              <a:lnSpc>
                <a:spcPts val="35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3000" b="1" noProof="1" smtClean="0">
              <a:latin typeface="Gravur-Condensed" pitchFamily="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35201" y="325437"/>
            <a:ext cx="28468638" cy="41703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542419" y="703432"/>
            <a:ext cx="27254200" cy="368306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  <a:defRPr/>
            </a:pPr>
            <a:r>
              <a:rPr lang="id-ID" sz="80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Building Resilient Forest Communit</a:t>
            </a:r>
            <a:r>
              <a:rPr lang="en-US" sz="80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ies</a:t>
            </a:r>
            <a:endParaRPr lang="id-ID" sz="8000" b="1" noProof="1" smtClean="0">
              <a:solidFill>
                <a:schemeClr val="bg1"/>
              </a:solidFill>
              <a:latin typeface="Gravur-Condensed" pitchFamily="2" charset="0"/>
              <a:ea typeface="+mj-ea"/>
              <a:cs typeface="+mj-cs"/>
            </a:endParaRPr>
          </a:p>
          <a:p>
            <a:pPr algn="ctr">
              <a:lnSpc>
                <a:spcPts val="7000"/>
              </a:lnSpc>
              <a:defRPr/>
            </a:pPr>
            <a:endParaRPr lang="id-ID" sz="6600" b="1" noProof="1">
              <a:solidFill>
                <a:schemeClr val="bg1"/>
              </a:solidFill>
              <a:latin typeface="Gravur-Condensed" pitchFamily="2" charset="0"/>
              <a:ea typeface="+mj-ea"/>
              <a:cs typeface="+mj-cs"/>
            </a:endParaRPr>
          </a:p>
          <a:p>
            <a:pPr algn="ctr">
              <a:lnSpc>
                <a:spcPts val="7000"/>
              </a:lnSpc>
              <a:defRPr/>
            </a:pPr>
            <a:r>
              <a:rPr lang="id-ID" sz="54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Institutional Strengthening of Community Groups and </a:t>
            </a:r>
          </a:p>
          <a:p>
            <a:pPr algn="ctr">
              <a:lnSpc>
                <a:spcPts val="7000"/>
              </a:lnSpc>
              <a:defRPr/>
            </a:pPr>
            <a:r>
              <a:rPr lang="id-ID" sz="54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Non</a:t>
            </a:r>
            <a:r>
              <a:rPr lang="en-US" sz="54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-</a:t>
            </a:r>
            <a:r>
              <a:rPr lang="id-ID" sz="54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Timber Forest Product/NTFP Business</a:t>
            </a:r>
            <a:r>
              <a:rPr lang="en-US" sz="54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 Development</a:t>
            </a:r>
            <a:r>
              <a:rPr lang="id-ID" sz="5400" b="1" noProof="1" smtClean="0">
                <a:solidFill>
                  <a:schemeClr val="bg1"/>
                </a:solidFill>
                <a:latin typeface="Gravur-Condensed" pitchFamily="2" charset="0"/>
                <a:ea typeface="+mj-ea"/>
                <a:cs typeface="+mj-cs"/>
              </a:rPr>
              <a:t>  </a:t>
            </a:r>
            <a:endParaRPr lang="en-US" sz="5400" b="1" noProof="1">
              <a:solidFill>
                <a:schemeClr val="bg1"/>
              </a:solidFill>
              <a:latin typeface="Gravur-Condensed" pitchFamily="2" charset="0"/>
              <a:ea typeface="+mj-ea"/>
              <a:cs typeface="+mj-cs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 bwMode="auto">
          <a:xfrm>
            <a:off x="29287232" y="18903529"/>
            <a:ext cx="14010820" cy="6043700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b="1" noProof="1" smtClean="0">
                <a:latin typeface="Gravur-Condensed" pitchFamily="2" charset="0"/>
              </a:rPr>
              <a:t>Conclusions</a:t>
            </a:r>
            <a:endParaRPr lang="en-US" sz="5400" b="1" noProof="1">
              <a:latin typeface="Gravur-Condensed" pitchFamily="2" charset="0"/>
            </a:endParaRPr>
          </a:p>
          <a:p>
            <a:pPr marL="473075" indent="-473075" algn="just" defTabSz="4389120" fontAlgn="auto">
              <a:spcBef>
                <a:spcPts val="300"/>
              </a:spcBef>
              <a:spcAft>
                <a:spcPts val="300"/>
              </a:spcAft>
              <a:buSzPct val="150000"/>
              <a:buFont typeface="Arial" pitchFamily="34" charset="0"/>
              <a:buChar char="•"/>
              <a:defRPr/>
            </a:pPr>
            <a:r>
              <a:rPr lang="en-US" sz="3000" dirty="0" smtClean="0">
                <a:latin typeface="Gravur-Condensed" pitchFamily="2" charset="0"/>
                <a:cs typeface="Arial" pitchFamily="34" charset="0"/>
              </a:rPr>
              <a:t>Resilient </a:t>
            </a:r>
            <a:r>
              <a:rPr lang="id-ID" sz="3000" dirty="0" smtClean="0">
                <a:latin typeface="Gravur-Condensed" pitchFamily="2" charset="0"/>
                <a:cs typeface="Arial" pitchFamily="34" charset="0"/>
              </a:rPr>
              <a:t>forest </a:t>
            </a:r>
            <a:r>
              <a:rPr lang="en-US" sz="3000" dirty="0" smtClean="0">
                <a:latin typeface="Gravur-Condensed" pitchFamily="2" charset="0"/>
                <a:cs typeface="Arial" pitchFamily="34" charset="0"/>
              </a:rPr>
              <a:t>communities</a:t>
            </a:r>
            <a:r>
              <a:rPr lang="id-ID" sz="3000" dirty="0" smtClean="0">
                <a:latin typeface="Gravur-Condensed" pitchFamily="2" charset="0"/>
                <a:cs typeface="Arial" pitchFamily="34" charset="0"/>
              </a:rPr>
              <a:t> are equipped with knowledge on how to manage community group</a:t>
            </a:r>
            <a:r>
              <a:rPr lang="en-US" sz="3000" dirty="0" smtClean="0">
                <a:latin typeface="Gravur-Condensed" pitchFamily="2" charset="0"/>
                <a:cs typeface="Arial" pitchFamily="34" charset="0"/>
              </a:rPr>
              <a:t>s </a:t>
            </a:r>
            <a:r>
              <a:rPr lang="id-ID" sz="3000" dirty="0" smtClean="0">
                <a:latin typeface="Gravur-Condensed" pitchFamily="2" charset="0"/>
                <a:cs typeface="Arial" pitchFamily="34" charset="0"/>
              </a:rPr>
              <a:t>/</a:t>
            </a:r>
            <a:r>
              <a:rPr lang="en-US" sz="3000" dirty="0" smtClean="0">
                <a:latin typeface="Gravur-Condensed" pitchFamily="2" charset="0"/>
                <a:cs typeface="Arial" pitchFamily="34" charset="0"/>
              </a:rPr>
              <a:t> </a:t>
            </a:r>
            <a:r>
              <a:rPr lang="id-ID" sz="3000" dirty="0" smtClean="0">
                <a:latin typeface="Gravur-Condensed" pitchFamily="2" charset="0"/>
                <a:cs typeface="Arial" pitchFamily="34" charset="0"/>
              </a:rPr>
              <a:t>organization</a:t>
            </a:r>
            <a:r>
              <a:rPr lang="en-US" sz="3000" dirty="0" smtClean="0">
                <a:latin typeface="Gravur-Condensed" pitchFamily="2" charset="0"/>
                <a:cs typeface="Arial" pitchFamily="34" charset="0"/>
              </a:rPr>
              <a:t>s</a:t>
            </a:r>
            <a:r>
              <a:rPr lang="id-ID" sz="3000" dirty="0" smtClean="0">
                <a:latin typeface="Gravur-Condensed" pitchFamily="2" charset="0"/>
                <a:cs typeface="Arial" pitchFamily="34" charset="0"/>
              </a:rPr>
              <a:t> and how to develop NTFPs as </a:t>
            </a:r>
            <a:r>
              <a:rPr lang="en-US" sz="3000" dirty="0" smtClean="0">
                <a:latin typeface="Gravur-Condensed" pitchFamily="2" charset="0"/>
                <a:cs typeface="Arial" pitchFamily="34" charset="0"/>
              </a:rPr>
              <a:t>alternative income </a:t>
            </a:r>
            <a:r>
              <a:rPr lang="id-ID" sz="3000" dirty="0" smtClean="0">
                <a:latin typeface="Gravur-Condensed" pitchFamily="2" charset="0"/>
                <a:cs typeface="Arial" pitchFamily="34" charset="0"/>
              </a:rPr>
              <a:t>sources.</a:t>
            </a:r>
          </a:p>
          <a:p>
            <a:pPr marL="473075" indent="-473075" algn="just" defTabSz="4389120" fontAlgn="auto">
              <a:spcBef>
                <a:spcPts val="300"/>
              </a:spcBef>
              <a:spcAft>
                <a:spcPts val="300"/>
              </a:spcAft>
              <a:buSzPct val="150000"/>
              <a:buFont typeface="Arial" pitchFamily="34" charset="0"/>
              <a:buChar char="•"/>
              <a:defRPr/>
            </a:pP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Institutional strengthening prepares group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s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 to participate in broader market and networking scheme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s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. </a:t>
            </a:r>
          </a:p>
          <a:p>
            <a:pPr algn="just" defTabSz="4389120" fontAlgn="auto">
              <a:spcBef>
                <a:spcPts val="300"/>
              </a:spcBef>
              <a:spcAft>
                <a:spcPts val="300"/>
              </a:spcAft>
              <a:buSzPct val="150000"/>
              <a:defRPr/>
            </a:pPr>
            <a:r>
              <a:rPr lang="id-ID" sz="3000" noProof="1">
                <a:latin typeface="Gravur-Condensed" pitchFamily="2" charset="0"/>
                <a:cs typeface="Arial" pitchFamily="34" charset="0"/>
              </a:rPr>
              <a:t> 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  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 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Networking support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s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 community groups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in accessing 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updated information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on</a:t>
            </a:r>
            <a:endParaRPr lang="id-ID" sz="3000" noProof="1" smtClean="0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300"/>
              </a:spcBef>
              <a:spcAft>
                <a:spcPts val="300"/>
              </a:spcAft>
              <a:buSzPct val="150000"/>
              <a:defRPr/>
            </a:pPr>
            <a:r>
              <a:rPr lang="id-ID" sz="3000" noProof="1">
                <a:latin typeface="Gravur-Condensed" pitchFamily="2" charset="0"/>
                <a:cs typeface="Arial" pitchFamily="34" charset="0"/>
              </a:rPr>
              <a:t> 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  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 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forest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s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as well as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 NTFP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-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related information</a:t>
            </a:r>
          </a:p>
          <a:p>
            <a:pPr marL="473075" indent="-473075" algn="just" defTabSz="4389120" fontAlgn="auto">
              <a:spcBef>
                <a:spcPts val="300"/>
              </a:spcBef>
              <a:spcAft>
                <a:spcPts val="300"/>
              </a:spcAft>
              <a:buSzPct val="150000"/>
              <a:buFont typeface="Arial" pitchFamily="34" charset="0"/>
              <a:buChar char="•"/>
              <a:defRPr/>
            </a:pP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NTFP business development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discusses 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potential products </a:t>
            </a:r>
            <a:r>
              <a:rPr lang="en-US" sz="3000" noProof="1" smtClean="0">
                <a:latin typeface="Gravur-Condensed" pitchFamily="2" charset="0"/>
                <a:cs typeface="Arial" pitchFamily="34" charset="0"/>
              </a:rPr>
              <a:t>for contributing effectively to </a:t>
            </a:r>
            <a:r>
              <a:rPr lang="id-ID" sz="3000" noProof="1" smtClean="0">
                <a:latin typeface="Gravur-Condensed" pitchFamily="2" charset="0"/>
                <a:cs typeface="Arial" pitchFamily="34" charset="0"/>
              </a:rPr>
              <a:t>community income. </a:t>
            </a:r>
            <a:endParaRPr lang="en-US" sz="3000" noProof="1">
              <a:latin typeface="Gravur-Condensed" pitchFamily="2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756141" y="30861000"/>
            <a:ext cx="28647697" cy="18621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Text Placeholder 2"/>
          <p:cNvSpPr txBox="1">
            <a:spLocks/>
          </p:cNvSpPr>
          <p:nvPr/>
        </p:nvSpPr>
        <p:spPr bwMode="auto">
          <a:xfrm>
            <a:off x="686825" y="4875858"/>
            <a:ext cx="13990638" cy="2784728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algn="just" defTabSz="438912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5400" b="1" noProof="1" smtClean="0">
                <a:latin typeface="Gravur-Condensed" pitchFamily="2" charset="0"/>
              </a:rPr>
              <a:t>Introduction</a:t>
            </a: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id-ID" sz="3000" dirty="0" smtClean="0">
                <a:latin typeface="Gravur-Condensed" panose="02000506020000020004" pitchFamily="2" charset="0"/>
              </a:rPr>
              <a:t>In this study</a:t>
            </a:r>
            <a:r>
              <a:rPr lang="en-US" sz="3000" dirty="0" smtClean="0">
                <a:latin typeface="Gravur-Condensed" panose="02000506020000020004" pitchFamily="2" charset="0"/>
              </a:rPr>
              <a:t>,</a:t>
            </a:r>
            <a:r>
              <a:rPr lang="id-ID" sz="3000" dirty="0" smtClean="0">
                <a:latin typeface="Gravur-Condensed" panose="02000506020000020004" pitchFamily="2" charset="0"/>
              </a:rPr>
              <a:t> the </a:t>
            </a:r>
            <a:r>
              <a:rPr lang="id-ID" sz="3000" dirty="0">
                <a:latin typeface="Gravur-Condensed" panose="02000506020000020004" pitchFamily="2" charset="0"/>
              </a:rPr>
              <a:t>term </a:t>
            </a:r>
            <a:r>
              <a:rPr lang="en-US" sz="3000" dirty="0" smtClean="0">
                <a:latin typeface="Gravur-Condensed" panose="02000506020000020004" pitchFamily="2" charset="0"/>
              </a:rPr>
              <a:t>‘resilient’</a:t>
            </a:r>
            <a:r>
              <a:rPr lang="id-ID" sz="3000" dirty="0" smtClean="0">
                <a:latin typeface="Gravur-Condensed" panose="02000506020000020004" pitchFamily="2" charset="0"/>
              </a:rPr>
              <a:t> </a:t>
            </a:r>
            <a:r>
              <a:rPr lang="id-ID" sz="3000" dirty="0">
                <a:latin typeface="Gravur-Condensed" panose="02000506020000020004" pitchFamily="2" charset="0"/>
              </a:rPr>
              <a:t>refers </a:t>
            </a:r>
            <a:r>
              <a:rPr lang="id-ID" sz="3000" dirty="0" smtClean="0">
                <a:latin typeface="Gravur-Condensed" panose="02000506020000020004" pitchFamily="2" charset="0"/>
              </a:rPr>
              <a:t>to forest communities who are aware of the threats of climate change and are able to manage and develop coping strategies. Based on scientific research, local </a:t>
            </a:r>
            <a:r>
              <a:rPr lang="id-ID" sz="3000" dirty="0">
                <a:latin typeface="Gravur-Condensed" panose="02000506020000020004" pitchFamily="2" charset="0"/>
              </a:rPr>
              <a:t>communities have long been using forest </a:t>
            </a:r>
            <a:r>
              <a:rPr lang="id-ID" sz="3000" dirty="0" smtClean="0">
                <a:latin typeface="Gravur-Condensed" panose="02000506020000020004" pitchFamily="2" charset="0"/>
              </a:rPr>
              <a:t>ecosystem</a:t>
            </a:r>
            <a:r>
              <a:rPr lang="en-US" sz="3000" dirty="0" smtClean="0">
                <a:latin typeface="Gravur-Condensed" panose="02000506020000020004" pitchFamily="2" charset="0"/>
              </a:rPr>
              <a:t>s</a:t>
            </a:r>
            <a:r>
              <a:rPr lang="id-ID" sz="3000" dirty="0" smtClean="0">
                <a:latin typeface="Gravur-Condensed" panose="02000506020000020004" pitchFamily="2" charset="0"/>
              </a:rPr>
              <a:t> </a:t>
            </a:r>
            <a:r>
              <a:rPr lang="id-ID" sz="3000" dirty="0">
                <a:latin typeface="Gravur-Condensed" panose="02000506020000020004" pitchFamily="2" charset="0"/>
              </a:rPr>
              <a:t>to sustain their livelihoods (Shackleton and Shackleton, </a:t>
            </a:r>
            <a:r>
              <a:rPr lang="id-ID" sz="3000" dirty="0" smtClean="0">
                <a:latin typeface="Gravur-Condensed" panose="02000506020000020004" pitchFamily="2" charset="0"/>
              </a:rPr>
              <a:t>2014)</a:t>
            </a:r>
            <a:r>
              <a:rPr lang="en-US" sz="3000" dirty="0" smtClean="0">
                <a:latin typeface="Gravur-Condensed" panose="02000506020000020004" pitchFamily="2" charset="0"/>
              </a:rPr>
              <a:t>,</a:t>
            </a:r>
            <a:r>
              <a:rPr lang="id-ID" sz="3000" dirty="0" smtClean="0">
                <a:latin typeface="Gravur-Condensed" panose="02000506020000020004" pitchFamily="2" charset="0"/>
              </a:rPr>
              <a:t> and this depedency on natural resources can make local communities prone to unwanted changes and risks </a:t>
            </a:r>
            <a:r>
              <a:rPr lang="en-US" sz="3000" dirty="0" smtClean="0">
                <a:latin typeface="Gravur-Condensed" panose="02000506020000020004" pitchFamily="2" charset="0"/>
              </a:rPr>
              <a:t>arising </a:t>
            </a:r>
            <a:r>
              <a:rPr lang="id-ID" sz="3000" dirty="0" smtClean="0">
                <a:latin typeface="Gravur-Condensed" panose="02000506020000020004" pitchFamily="2" charset="0"/>
              </a:rPr>
              <a:t>due to climate change and adverse forest condition</a:t>
            </a:r>
            <a:r>
              <a:rPr lang="en-US" sz="3000" dirty="0" smtClean="0">
                <a:latin typeface="Gravur-Condensed" panose="02000506020000020004" pitchFamily="2" charset="0"/>
              </a:rPr>
              <a:t>s</a:t>
            </a:r>
            <a:r>
              <a:rPr lang="id-ID" sz="3000" dirty="0" smtClean="0">
                <a:latin typeface="Gravur-Condensed" panose="02000506020000020004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id-ID" sz="800" dirty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id-ID" sz="3000" dirty="0" smtClean="0">
                <a:latin typeface="Gravur-Condensed" panose="02000506020000020004" pitchFamily="2" charset="0"/>
              </a:rPr>
              <a:t>The </a:t>
            </a:r>
            <a:r>
              <a:rPr lang="en-US" sz="3000" dirty="0" smtClean="0">
                <a:latin typeface="Gravur-Condensed" panose="02000506020000020004" pitchFamily="2" charset="0"/>
              </a:rPr>
              <a:t>importance </a:t>
            </a:r>
            <a:r>
              <a:rPr lang="id-ID" sz="3000" dirty="0" smtClean="0">
                <a:latin typeface="Gravur-Condensed" panose="02000506020000020004" pitchFamily="2" charset="0"/>
              </a:rPr>
              <a:t>of </a:t>
            </a:r>
            <a:r>
              <a:rPr lang="en-US" sz="3000" dirty="0" smtClean="0">
                <a:latin typeface="Gravur-Condensed" panose="02000506020000020004" pitchFamily="2" charset="0"/>
              </a:rPr>
              <a:t>studying and assessing </a:t>
            </a:r>
            <a:r>
              <a:rPr lang="id-ID" sz="3000" dirty="0" smtClean="0">
                <a:latin typeface="Gravur-Condensed" panose="02000506020000020004" pitchFamily="2" charset="0"/>
              </a:rPr>
              <a:t>vulnerability was taken into account </a:t>
            </a:r>
            <a:r>
              <a:rPr lang="en-US" sz="3000" dirty="0" smtClean="0">
                <a:latin typeface="Gravur-Condensed" panose="02000506020000020004" pitchFamily="2" charset="0"/>
              </a:rPr>
              <a:t>in order </a:t>
            </a:r>
            <a:r>
              <a:rPr lang="id-ID" sz="3000" dirty="0" smtClean="0">
                <a:latin typeface="Gravur-Condensed" panose="02000506020000020004" pitchFamily="2" charset="0"/>
              </a:rPr>
              <a:t>to provide baseline</a:t>
            </a:r>
            <a:r>
              <a:rPr lang="en-US" sz="3000" dirty="0" smtClean="0">
                <a:latin typeface="Gravur-Condensed" panose="02000506020000020004" pitchFamily="2" charset="0"/>
              </a:rPr>
              <a:t>s,</a:t>
            </a:r>
            <a:r>
              <a:rPr lang="id-ID" sz="3000" dirty="0" smtClean="0">
                <a:latin typeface="Gravur-Condensed" panose="02000506020000020004" pitchFamily="2" charset="0"/>
              </a:rPr>
              <a:t> and to identify threats and </a:t>
            </a:r>
            <a:r>
              <a:rPr lang="en-US" sz="3000" dirty="0" smtClean="0">
                <a:latin typeface="Gravur-Condensed" panose="02000506020000020004" pitchFamily="2" charset="0"/>
              </a:rPr>
              <a:t>opportunities</a:t>
            </a:r>
            <a:r>
              <a:rPr lang="id-ID" sz="3000" dirty="0" smtClean="0">
                <a:latin typeface="Gravur-Condensed" panose="02000506020000020004" pitchFamily="2" charset="0"/>
              </a:rPr>
              <a:t> in developing </a:t>
            </a:r>
            <a:r>
              <a:rPr lang="en-US" sz="3000" dirty="0" smtClean="0">
                <a:latin typeface="Gravur-Condensed" panose="02000506020000020004" pitchFamily="2" charset="0"/>
              </a:rPr>
              <a:t>alternative </a:t>
            </a:r>
            <a:r>
              <a:rPr lang="id-ID" sz="3000" dirty="0" smtClean="0">
                <a:latin typeface="Gravur-Condensed" panose="02000506020000020004" pitchFamily="2" charset="0"/>
              </a:rPr>
              <a:t>sources of income. Additionally, capacity development </a:t>
            </a:r>
            <a:r>
              <a:rPr lang="en-US" sz="3000" dirty="0" smtClean="0">
                <a:latin typeface="Gravur-Condensed" panose="02000506020000020004" pitchFamily="2" charset="0"/>
              </a:rPr>
              <a:t>for </a:t>
            </a:r>
            <a:r>
              <a:rPr lang="id-ID" sz="3000" dirty="0" smtClean="0">
                <a:latin typeface="Gravur-Condensed" panose="02000506020000020004" pitchFamily="2" charset="0"/>
              </a:rPr>
              <a:t>local community groups also </a:t>
            </a:r>
            <a:r>
              <a:rPr lang="en-US" sz="3000" dirty="0" smtClean="0">
                <a:latin typeface="Gravur-Condensed" panose="02000506020000020004" pitchFamily="2" charset="0"/>
              </a:rPr>
              <a:t>became a</a:t>
            </a:r>
            <a:r>
              <a:rPr lang="id-ID" sz="3000" dirty="0" smtClean="0">
                <a:latin typeface="Gravur-Condensed" panose="02000506020000020004" pitchFamily="2" charset="0"/>
              </a:rPr>
              <a:t> focus </a:t>
            </a:r>
            <a:r>
              <a:rPr lang="en-US" sz="3000" dirty="0" smtClean="0">
                <a:latin typeface="Gravur-Condensed" panose="02000506020000020004" pitchFamily="2" charset="0"/>
              </a:rPr>
              <a:t>for reducing </a:t>
            </a:r>
            <a:r>
              <a:rPr lang="id-ID" sz="3000" dirty="0" smtClean="0">
                <a:latin typeface="Gravur-Condensed" panose="02000506020000020004" pitchFamily="2" charset="0"/>
              </a:rPr>
              <a:t>social vulnerabilities.</a:t>
            </a:r>
          </a:p>
          <a:p>
            <a:pPr algn="just">
              <a:spcAft>
                <a:spcPts val="600"/>
              </a:spcAft>
            </a:pPr>
            <a:endParaRPr lang="id-ID" sz="800" dirty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id-ID" sz="3000" dirty="0" smtClean="0">
                <a:latin typeface="Gravur-Condensed" panose="02000506020000020004" pitchFamily="2" charset="0"/>
              </a:rPr>
              <a:t>This study examines how institutional strengthening of community groups </a:t>
            </a:r>
            <a:r>
              <a:rPr lang="en-US" sz="3000" dirty="0" smtClean="0">
                <a:latin typeface="Gravur-Condensed" panose="02000506020000020004" pitchFamily="2" charset="0"/>
              </a:rPr>
              <a:t>and development of </a:t>
            </a:r>
            <a:r>
              <a:rPr lang="id-ID" sz="3000" dirty="0" smtClean="0">
                <a:latin typeface="Gravur-Condensed" panose="02000506020000020004" pitchFamily="2" charset="0"/>
              </a:rPr>
              <a:t>Non</a:t>
            </a:r>
            <a:r>
              <a:rPr lang="en-US" sz="3000" dirty="0" smtClean="0">
                <a:latin typeface="Gravur-Condensed" panose="02000506020000020004" pitchFamily="2" charset="0"/>
              </a:rPr>
              <a:t>-</a:t>
            </a:r>
            <a:r>
              <a:rPr lang="id-ID" sz="3000" dirty="0" smtClean="0">
                <a:latin typeface="Gravur-Condensed" panose="02000506020000020004" pitchFamily="2" charset="0"/>
              </a:rPr>
              <a:t>Timber Forest Product (NTFP) business</a:t>
            </a:r>
            <a:r>
              <a:rPr lang="en-US" sz="3000" dirty="0" smtClean="0">
                <a:latin typeface="Gravur-Condensed" panose="02000506020000020004" pitchFamily="2" charset="0"/>
              </a:rPr>
              <a:t>es</a:t>
            </a:r>
            <a:r>
              <a:rPr lang="id-ID" sz="3000" dirty="0" smtClean="0">
                <a:latin typeface="Gravur-Condensed" panose="02000506020000020004" pitchFamily="2" charset="0"/>
              </a:rPr>
              <a:t> are important </a:t>
            </a:r>
            <a:r>
              <a:rPr lang="en-US" sz="3000" dirty="0" smtClean="0">
                <a:latin typeface="Gravur-Condensed" panose="02000506020000020004" pitchFamily="2" charset="0"/>
              </a:rPr>
              <a:t>for</a:t>
            </a:r>
            <a:r>
              <a:rPr lang="id-ID" sz="3000" dirty="0" smtClean="0">
                <a:latin typeface="Gravur-Condensed" panose="02000506020000020004" pitchFamily="2" charset="0"/>
              </a:rPr>
              <a:t> supporting </a:t>
            </a:r>
            <a:r>
              <a:rPr lang="en-US" sz="3000" dirty="0" smtClean="0">
                <a:latin typeface="Gravur-Condensed" panose="02000506020000020004" pitchFamily="2" charset="0"/>
              </a:rPr>
              <a:t>communities’</a:t>
            </a:r>
            <a:r>
              <a:rPr lang="id-ID" sz="3000" dirty="0" smtClean="0">
                <a:latin typeface="Gravur-Condensed" panose="02000506020000020004" pitchFamily="2" charset="0"/>
              </a:rPr>
              <a:t> resilience in their relation</a:t>
            </a:r>
            <a:r>
              <a:rPr lang="en-US" sz="3000" dirty="0" smtClean="0">
                <a:latin typeface="Gravur-Condensed" panose="02000506020000020004" pitchFamily="2" charset="0"/>
              </a:rPr>
              <a:t>ships</a:t>
            </a:r>
            <a:r>
              <a:rPr lang="id-ID" sz="3000" dirty="0" smtClean="0">
                <a:latin typeface="Gravur-Condensed" panose="02000506020000020004" pitchFamily="2" charset="0"/>
              </a:rPr>
              <a:t> with </a:t>
            </a:r>
            <a:r>
              <a:rPr lang="en-US" sz="3000" dirty="0" smtClean="0">
                <a:latin typeface="Gravur-Condensed" panose="02000506020000020004" pitchFamily="2" charset="0"/>
              </a:rPr>
              <a:t>forests</a:t>
            </a:r>
            <a:r>
              <a:rPr lang="id-ID" sz="3000" dirty="0" smtClean="0">
                <a:latin typeface="Gravur-Condensed" panose="02000506020000020004" pitchFamily="2" charset="0"/>
              </a:rPr>
              <a:t>. Institutional strengthening helps community groups to enhance </a:t>
            </a:r>
            <a:r>
              <a:rPr lang="en-US" sz="3000" dirty="0" smtClean="0">
                <a:latin typeface="Gravur-Condensed" panose="02000506020000020004" pitchFamily="2" charset="0"/>
              </a:rPr>
              <a:t>their</a:t>
            </a:r>
            <a:r>
              <a:rPr lang="id-ID" sz="3000" dirty="0" smtClean="0">
                <a:latin typeface="Gravur-Condensed" panose="02000506020000020004" pitchFamily="2" charset="0"/>
              </a:rPr>
              <a:t> capacity in organizational prosedure</a:t>
            </a:r>
            <a:r>
              <a:rPr lang="en-US" sz="3000" dirty="0" smtClean="0">
                <a:latin typeface="Gravur-Condensed" panose="02000506020000020004" pitchFamily="2" charset="0"/>
              </a:rPr>
              <a:t>s</a:t>
            </a:r>
            <a:r>
              <a:rPr lang="id-ID" sz="3000" dirty="0" smtClean="0">
                <a:latin typeface="Gravur-Condensed" panose="02000506020000020004" pitchFamily="2" charset="0"/>
              </a:rPr>
              <a:t> and practices</a:t>
            </a:r>
            <a:r>
              <a:rPr lang="en-US" sz="3000" dirty="0" smtClean="0">
                <a:latin typeface="Gravur-Condensed" panose="02000506020000020004" pitchFamily="2" charset="0"/>
              </a:rPr>
              <a:t>,</a:t>
            </a:r>
            <a:r>
              <a:rPr lang="id-ID" sz="3000" dirty="0" smtClean="0">
                <a:latin typeface="Gravur-Condensed" panose="02000506020000020004" pitchFamily="2" charset="0"/>
              </a:rPr>
              <a:t> while NTFP business development </a:t>
            </a:r>
            <a:r>
              <a:rPr lang="en-US" sz="3000" dirty="0" smtClean="0">
                <a:latin typeface="Gravur-Condensed" panose="02000506020000020004" pitchFamily="2" charset="0"/>
              </a:rPr>
              <a:t>indentifies</a:t>
            </a:r>
            <a:r>
              <a:rPr lang="id-ID" sz="3000" dirty="0" smtClean="0">
                <a:latin typeface="Gravur-Condensed" panose="02000506020000020004" pitchFamily="2" charset="0"/>
              </a:rPr>
              <a:t> potential resources </a:t>
            </a:r>
            <a:r>
              <a:rPr lang="en-US" sz="3000" dirty="0" smtClean="0">
                <a:latin typeface="Gravur-Condensed" panose="02000506020000020004" pitchFamily="2" charset="0"/>
              </a:rPr>
              <a:t>for development and income generation</a:t>
            </a:r>
            <a:r>
              <a:rPr lang="id-ID" sz="3000" dirty="0" smtClean="0">
                <a:latin typeface="Gravur-Condensed" panose="02000506020000020004" pitchFamily="2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id-ID" sz="1400" b="1" noProof="1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id-ID" sz="5400" b="1" noProof="1" smtClean="0">
                <a:latin typeface="Gravur-Condensed" pitchFamily="2" charset="0"/>
              </a:rPr>
              <a:t>Study Sites</a:t>
            </a:r>
          </a:p>
          <a:p>
            <a:pPr algn="just">
              <a:spcAft>
                <a:spcPts val="600"/>
              </a:spcAft>
            </a:pPr>
            <a:r>
              <a:rPr lang="en-US" sz="3200" dirty="0" smtClean="0">
                <a:latin typeface="Gravur-Condensed" panose="02000506020000020004" pitchFamily="2" charset="0"/>
              </a:rPr>
              <a:t>The studies, </a:t>
            </a:r>
            <a:r>
              <a:rPr lang="id-ID" sz="3200" dirty="0" smtClean="0">
                <a:latin typeface="Gravur-Condensed" panose="02000506020000020004" pitchFamily="2" charset="0"/>
              </a:rPr>
              <a:t>carried out in </a:t>
            </a:r>
            <a:r>
              <a:rPr lang="en-US" sz="3200" dirty="0" smtClean="0">
                <a:latin typeface="Gravur-Condensed" panose="02000506020000020004" pitchFamily="2" charset="0"/>
              </a:rPr>
              <a:t>the </a:t>
            </a:r>
            <a:r>
              <a:rPr lang="id-ID" sz="3200" dirty="0" smtClean="0">
                <a:latin typeface="Gravur-Condensed" panose="02000506020000020004" pitchFamily="2" charset="0"/>
              </a:rPr>
              <a:t>GIZ Bioclime working area, </a:t>
            </a:r>
            <a:r>
              <a:rPr lang="en-US" sz="3200" dirty="0" smtClean="0">
                <a:latin typeface="Gravur-Condensed" panose="02000506020000020004" pitchFamily="2" charset="0"/>
              </a:rPr>
              <a:t>covered</a:t>
            </a:r>
            <a:r>
              <a:rPr lang="id-ID" sz="3200" dirty="0" smtClean="0">
                <a:latin typeface="Gravur-Condensed" panose="02000506020000020004" pitchFamily="2" charset="0"/>
              </a:rPr>
              <a:t> 5 villages in 4 priority districts in South Sumatra. </a:t>
            </a:r>
            <a:r>
              <a:rPr lang="en-US" sz="3200" dirty="0" smtClean="0">
                <a:latin typeface="Gravur-Condensed" panose="02000506020000020004" pitchFamily="2" charset="0"/>
              </a:rPr>
              <a:t>These</a:t>
            </a:r>
            <a:r>
              <a:rPr lang="id-ID" sz="3200" dirty="0" smtClean="0">
                <a:latin typeface="Gravur-Condensed" panose="02000506020000020004" pitchFamily="2" charset="0"/>
              </a:rPr>
              <a:t> districts </a:t>
            </a:r>
            <a:r>
              <a:rPr lang="en-US" sz="3200" dirty="0" smtClean="0">
                <a:latin typeface="Gravur-Condensed" panose="02000506020000020004" pitchFamily="2" charset="0"/>
              </a:rPr>
              <a:t>- </a:t>
            </a:r>
            <a:r>
              <a:rPr lang="id-ID" sz="3200" dirty="0" smtClean="0">
                <a:latin typeface="Gravur-Condensed" panose="02000506020000020004" pitchFamily="2" charset="0"/>
              </a:rPr>
              <a:t>Musi Banyuasin, Banyuasin, Musi Rawas</a:t>
            </a:r>
            <a:r>
              <a:rPr lang="en-US" sz="3200" dirty="0" smtClean="0">
                <a:latin typeface="Gravur-Condensed" panose="02000506020000020004" pitchFamily="2" charset="0"/>
              </a:rPr>
              <a:t> and</a:t>
            </a:r>
            <a:r>
              <a:rPr lang="id-ID" sz="3200" dirty="0" smtClean="0">
                <a:latin typeface="Gravur-Condensed" panose="02000506020000020004" pitchFamily="2" charset="0"/>
              </a:rPr>
              <a:t> Musi Rawas Utara</a:t>
            </a:r>
            <a:r>
              <a:rPr lang="en-US" sz="3200" dirty="0" smtClean="0">
                <a:latin typeface="Gravur-Condensed" panose="02000506020000020004" pitchFamily="2" charset="0"/>
              </a:rPr>
              <a:t> - </a:t>
            </a:r>
            <a:r>
              <a:rPr lang="id-ID" sz="3200" dirty="0" smtClean="0">
                <a:latin typeface="Gravur-Condensed" panose="02000506020000020004" pitchFamily="2" charset="0"/>
              </a:rPr>
              <a:t>represent 4 different ecosystem</a:t>
            </a:r>
            <a:r>
              <a:rPr lang="en-US" sz="3200" dirty="0" smtClean="0">
                <a:latin typeface="Gravur-Condensed" panose="02000506020000020004" pitchFamily="2" charset="0"/>
              </a:rPr>
              <a:t> types</a:t>
            </a:r>
            <a:r>
              <a:rPr lang="id-ID" sz="3200" dirty="0" smtClean="0">
                <a:latin typeface="Gravur-Condensed" panose="02000506020000020004" pitchFamily="2" charset="0"/>
              </a:rPr>
              <a:t> </a:t>
            </a:r>
            <a:r>
              <a:rPr lang="en-US" sz="3200" dirty="0" smtClean="0">
                <a:latin typeface="Gravur-Condensed" panose="02000506020000020004" pitchFamily="2" charset="0"/>
              </a:rPr>
              <a:t>and</a:t>
            </a:r>
            <a:r>
              <a:rPr lang="id-ID" sz="3200" dirty="0" smtClean="0">
                <a:latin typeface="Gravur-Condensed" panose="02000506020000020004" pitchFamily="2" charset="0"/>
              </a:rPr>
              <a:t> </a:t>
            </a:r>
            <a:r>
              <a:rPr lang="en-US" sz="3200" dirty="0" smtClean="0">
                <a:latin typeface="Gravur-Condensed" panose="02000506020000020004" pitchFamily="2" charset="0"/>
              </a:rPr>
              <a:t>associated </a:t>
            </a:r>
            <a:r>
              <a:rPr lang="id-ID" sz="3200" dirty="0" smtClean="0">
                <a:latin typeface="Gravur-Condensed" panose="02000506020000020004" pitchFamily="2" charset="0"/>
              </a:rPr>
              <a:t>forest community group</a:t>
            </a:r>
            <a:r>
              <a:rPr lang="en-US" sz="3200" dirty="0" smtClean="0">
                <a:latin typeface="Gravur-Condensed" panose="02000506020000020004" pitchFamily="2" charset="0"/>
              </a:rPr>
              <a:t> dynamics</a:t>
            </a:r>
            <a:r>
              <a:rPr lang="id-ID" sz="3200" dirty="0" smtClean="0">
                <a:latin typeface="Gravur-Condensed" panose="02000506020000020004" pitchFamily="2" charset="0"/>
              </a:rPr>
              <a:t>.</a:t>
            </a:r>
            <a:endParaRPr lang="en-US" sz="54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id-ID" sz="3200" b="1" noProof="1" smtClean="0">
              <a:latin typeface="Gravur-Condensed" pitchFamily="2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3200" b="1" noProof="1" smtClean="0">
                <a:latin typeface="Gravur-Condensed" pitchFamily="2" charset="0"/>
                <a:cs typeface="Arial" pitchFamily="34" charset="0"/>
              </a:rPr>
              <a:t>Figure </a:t>
            </a:r>
            <a:r>
              <a:rPr lang="id-ID" sz="3200" b="1" noProof="1" smtClean="0">
                <a:latin typeface="Gravur-Condensed" pitchFamily="2" charset="0"/>
                <a:cs typeface="Arial" pitchFamily="34" charset="0"/>
              </a:rPr>
              <a:t>1</a:t>
            </a:r>
            <a:r>
              <a:rPr lang="en-US" sz="3200" b="1" noProof="1" smtClean="0">
                <a:latin typeface="Gravur-Condensed" pitchFamily="2" charset="0"/>
                <a:cs typeface="Arial" pitchFamily="34" charset="0"/>
              </a:rPr>
              <a:t>. </a:t>
            </a:r>
            <a:r>
              <a:rPr lang="en-US" sz="3200" b="1" noProof="1">
                <a:latin typeface="Gravur-Condensed" pitchFamily="2" charset="0"/>
                <a:cs typeface="Arial" pitchFamily="34" charset="0"/>
              </a:rPr>
              <a:t>Study sites in South </a:t>
            </a:r>
            <a:r>
              <a:rPr lang="en-US" sz="3200" b="1" noProof="1" smtClean="0">
                <a:latin typeface="Gravur-Condensed" pitchFamily="2" charset="0"/>
                <a:cs typeface="Arial" pitchFamily="34" charset="0"/>
              </a:rPr>
              <a:t>Sumatra</a:t>
            </a:r>
            <a:endParaRPr lang="id-ID" sz="3200" b="1" noProof="1" smtClean="0">
              <a:latin typeface="Gravur-Condensed" pitchFamily="2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id-ID" sz="14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id-ID" sz="5400" b="1" noProof="1" smtClean="0">
                <a:latin typeface="Gravur-Condensed" pitchFamily="2" charset="0"/>
              </a:rPr>
              <a:t>Approach</a:t>
            </a:r>
            <a:r>
              <a:rPr lang="en-US" sz="5400" b="1" noProof="1" smtClean="0">
                <a:latin typeface="Gravur-Condensed" pitchFamily="2" charset="0"/>
              </a:rPr>
              <a:t>es</a:t>
            </a:r>
            <a:r>
              <a:rPr lang="id-ID" sz="5400" b="1" noProof="1" smtClean="0">
                <a:latin typeface="Gravur-Condensed" pitchFamily="2" charset="0"/>
              </a:rPr>
              <a:t> </a:t>
            </a:r>
            <a:endParaRPr lang="id-ID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id-ID" sz="3200" b="1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Institutional strengthening </a:t>
            </a:r>
            <a:r>
              <a:rPr lang="id-ID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involves capacity development </a:t>
            </a:r>
            <a:r>
              <a:rPr lang="en-US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for</a:t>
            </a:r>
            <a:r>
              <a:rPr lang="id-ID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 community groups. </a:t>
            </a:r>
            <a:r>
              <a:rPr lang="en-US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S</a:t>
            </a:r>
            <a:r>
              <a:rPr lang="id-ID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ustainable learning covers </a:t>
            </a:r>
            <a:r>
              <a:rPr lang="en-US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various </a:t>
            </a:r>
            <a:r>
              <a:rPr lang="id-ID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level</a:t>
            </a:r>
            <a:r>
              <a:rPr lang="en-US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s</a:t>
            </a:r>
            <a:r>
              <a:rPr lang="id-ID" sz="3200" noProof="1" smtClean="0">
                <a:solidFill>
                  <a:prstClr val="black"/>
                </a:solidFill>
                <a:latin typeface="Gravur-Condensed" panose="02000506020000020004" pitchFamily="2" charset="0"/>
              </a:rPr>
              <a:t> of individuals, organisations, and society (Figure 2A).</a:t>
            </a:r>
            <a:endParaRPr lang="id-ID" sz="32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id-ID" sz="3200" noProof="1" smtClean="0">
                <a:latin typeface="Gravur-Condensed" pitchFamily="2" charset="0"/>
              </a:rPr>
              <a:t>It includes networking with government institutions (</a:t>
            </a:r>
            <a:r>
              <a:rPr lang="en-US" sz="3200" noProof="1" smtClean="0">
                <a:latin typeface="Gravur-Condensed" pitchFamily="2" charset="0"/>
              </a:rPr>
              <a:t>the Ministry of Agriculture</a:t>
            </a:r>
            <a:r>
              <a:rPr lang="id-ID" sz="3200" noProof="1" smtClean="0">
                <a:latin typeface="Gravur-Condensed" pitchFamily="2" charset="0"/>
              </a:rPr>
              <a:t>), Forest Management Units (FMUs), NGO service centre</a:t>
            </a:r>
            <a:r>
              <a:rPr lang="en-US" sz="3200" noProof="1" smtClean="0">
                <a:latin typeface="Gravur-Condensed" pitchFamily="2" charset="0"/>
              </a:rPr>
              <a:t>s</a:t>
            </a:r>
            <a:r>
              <a:rPr lang="id-ID" sz="3200" noProof="1" smtClean="0">
                <a:latin typeface="Gravur-Condensed" pitchFamily="2" charset="0"/>
              </a:rPr>
              <a:t>, and other related stakeholders. The networks support access </a:t>
            </a:r>
            <a:r>
              <a:rPr lang="en-US" sz="3200" noProof="1" smtClean="0">
                <a:latin typeface="Gravur-Condensed" pitchFamily="2" charset="0"/>
              </a:rPr>
              <a:t>to</a:t>
            </a:r>
            <a:r>
              <a:rPr lang="id-ID" sz="3200" noProof="1" smtClean="0">
                <a:latin typeface="Gravur-Condensed" pitchFamily="2" charset="0"/>
              </a:rPr>
              <a:t> updated information (forest ecosystem</a:t>
            </a:r>
            <a:r>
              <a:rPr lang="en-US" sz="3200" noProof="1" smtClean="0">
                <a:latin typeface="Gravur-Condensed" pitchFamily="2" charset="0"/>
              </a:rPr>
              <a:t>s</a:t>
            </a:r>
            <a:r>
              <a:rPr lang="id-ID" sz="3200" noProof="1" smtClean="0">
                <a:latin typeface="Gravur-Condensed" pitchFamily="2" charset="0"/>
              </a:rPr>
              <a:t>, livelihood issues, etc)</a:t>
            </a:r>
            <a:r>
              <a:rPr lang="en-US" sz="3200" noProof="1" smtClean="0">
                <a:latin typeface="Gravur-Condensed" pitchFamily="2" charset="0"/>
              </a:rPr>
              <a:t>.</a:t>
            </a:r>
            <a:r>
              <a:rPr lang="id-ID" sz="3200" noProof="1" smtClean="0">
                <a:latin typeface="Gravur-Condensed" pitchFamily="2" charset="0"/>
              </a:rPr>
              <a:t> </a:t>
            </a:r>
            <a:endParaRPr lang="id-ID" sz="3200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r>
              <a:rPr lang="id-ID" sz="3200" b="1" dirty="0" smtClean="0">
                <a:latin typeface="Gravur-Condensed" panose="02000506020000020004" pitchFamily="2" charset="0"/>
              </a:rPr>
              <a:t>NTFP Business Development </a:t>
            </a:r>
            <a:r>
              <a:rPr lang="id-ID" sz="3200" dirty="0" smtClean="0">
                <a:latin typeface="Gravur-Condensed" panose="02000506020000020004" pitchFamily="2" charset="0"/>
              </a:rPr>
              <a:t>is based on recom</a:t>
            </a:r>
            <a:r>
              <a:rPr lang="en-US" sz="3200" dirty="0" smtClean="0">
                <a:latin typeface="Gravur-Condensed" panose="02000506020000020004" pitchFamily="2" charset="0"/>
              </a:rPr>
              <a:t>m</a:t>
            </a:r>
            <a:r>
              <a:rPr lang="id-ID" sz="3200" dirty="0" smtClean="0">
                <a:latin typeface="Gravur-Condensed" panose="02000506020000020004" pitchFamily="2" charset="0"/>
              </a:rPr>
              <a:t>endation</a:t>
            </a:r>
            <a:r>
              <a:rPr lang="en-US" sz="3200" dirty="0" smtClean="0">
                <a:latin typeface="Gravur-Condensed" panose="02000506020000020004" pitchFamily="2" charset="0"/>
              </a:rPr>
              <a:t>s</a:t>
            </a:r>
            <a:r>
              <a:rPr lang="id-ID" sz="3200" dirty="0" smtClean="0">
                <a:latin typeface="Gravur-Condensed" panose="02000506020000020004" pitchFamily="2" charset="0"/>
              </a:rPr>
              <a:t> </a:t>
            </a:r>
            <a:r>
              <a:rPr lang="en-US" sz="3200" dirty="0" smtClean="0">
                <a:latin typeface="Gravur-Condensed" panose="02000506020000020004" pitchFamily="2" charset="0"/>
              </a:rPr>
              <a:t>from</a:t>
            </a:r>
            <a:r>
              <a:rPr lang="id-ID" sz="3200" dirty="0" smtClean="0">
                <a:latin typeface="Gravur-Condensed" panose="02000506020000020004" pitchFamily="2" charset="0"/>
              </a:rPr>
              <a:t> several studies </a:t>
            </a:r>
            <a:r>
              <a:rPr lang="en-US" sz="3200" dirty="0" smtClean="0">
                <a:latin typeface="Gravur-Condensed" panose="02000506020000020004" pitchFamily="2" charset="0"/>
              </a:rPr>
              <a:t>relating</a:t>
            </a:r>
            <a:r>
              <a:rPr lang="id-ID" sz="3200" dirty="0" smtClean="0">
                <a:latin typeface="Gravur-Condensed" panose="02000506020000020004" pitchFamily="2" charset="0"/>
              </a:rPr>
              <a:t> to income </a:t>
            </a:r>
            <a:r>
              <a:rPr lang="en-US" sz="3200" dirty="0" smtClean="0">
                <a:latin typeface="Gravur-Condensed" panose="02000506020000020004" pitchFamily="2" charset="0"/>
              </a:rPr>
              <a:t>generation</a:t>
            </a:r>
            <a:r>
              <a:rPr lang="id-ID" sz="3200" dirty="0" smtClean="0">
                <a:latin typeface="Gravur-Condensed" panose="02000506020000020004" pitchFamily="2" charset="0"/>
              </a:rPr>
              <a:t>. </a:t>
            </a:r>
            <a:r>
              <a:rPr lang="en-US" sz="3200" dirty="0" smtClean="0">
                <a:latin typeface="Gravur-Condensed" panose="02000506020000020004" pitchFamily="2" charset="0"/>
              </a:rPr>
              <a:t>The following</a:t>
            </a:r>
            <a:r>
              <a:rPr lang="id-ID" sz="3200" dirty="0" smtClean="0">
                <a:latin typeface="Gravur-Condensed" panose="02000506020000020004" pitchFamily="2" charset="0"/>
              </a:rPr>
              <a:t> tools were introduced </a:t>
            </a:r>
            <a:r>
              <a:rPr lang="en-US" sz="3200" dirty="0" smtClean="0">
                <a:latin typeface="Gravur-Condensed" panose="02000506020000020004" pitchFamily="2" charset="0"/>
              </a:rPr>
              <a:t>for</a:t>
            </a:r>
            <a:r>
              <a:rPr lang="id-ID" sz="3200" dirty="0" smtClean="0">
                <a:latin typeface="Gravur-Condensed" panose="02000506020000020004" pitchFamily="2" charset="0"/>
              </a:rPr>
              <a:t> mapping NTFP priority: (a) CLAPS – Community Livelihood Appraisal and Product Scanning, (b) MA&amp;D - Market Analysis and Development (Figure 2B). A further study on value chain and market analysis was conducted </a:t>
            </a:r>
            <a:r>
              <a:rPr lang="en-US" sz="3200" dirty="0" smtClean="0">
                <a:latin typeface="Gravur-Condensed" panose="02000506020000020004" pitchFamily="2" charset="0"/>
              </a:rPr>
              <a:t>in order </a:t>
            </a:r>
            <a:r>
              <a:rPr lang="id-ID" sz="3200" dirty="0" smtClean="0">
                <a:latin typeface="Gravur-Condensed" panose="02000506020000020004" pitchFamily="2" charset="0"/>
              </a:rPr>
              <a:t>to understand </a:t>
            </a:r>
            <a:r>
              <a:rPr lang="en-US" sz="3200" dirty="0" smtClean="0">
                <a:latin typeface="Gravur-Condensed" panose="02000506020000020004" pitchFamily="2" charset="0"/>
              </a:rPr>
              <a:t>chains </a:t>
            </a:r>
            <a:r>
              <a:rPr lang="id-ID" sz="3200" dirty="0" smtClean="0">
                <a:latin typeface="Gravur-Condensed" panose="02000506020000020004" pitchFamily="2" charset="0"/>
              </a:rPr>
              <a:t>of market players.</a:t>
            </a:r>
          </a:p>
          <a:p>
            <a:pPr algn="just">
              <a:spcAft>
                <a:spcPts val="600"/>
              </a:spcAft>
            </a:pPr>
            <a:endParaRPr lang="en-US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 smtClean="0">
              <a:latin typeface="Gravur-Condensed" pitchFamily="2" charset="0"/>
            </a:endParaRPr>
          </a:p>
          <a:p>
            <a:pPr marL="1763713" indent="-17637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000" b="1" noProof="1" smtClean="0">
              <a:latin typeface="Gravur-Condensed" pitchFamily="2" charset="0"/>
              <a:cs typeface="Arial" pitchFamily="34" charset="0"/>
            </a:endParaRPr>
          </a:p>
          <a:p>
            <a:pPr marL="1763713" indent="-17637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000" b="1" noProof="1">
              <a:latin typeface="Gravur-Condensed" pitchFamily="2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endParaRPr lang="en-US" sz="5400" b="1" noProof="1">
              <a:latin typeface="Gravur-Condensed" pitchFamily="2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r>
              <a:rPr lang="id-ID" sz="3600" noProof="1">
                <a:latin typeface="Gravur-Condensed" pitchFamily="2" charset="0"/>
                <a:cs typeface="Arial" pitchFamily="34" charset="0"/>
              </a:rPr>
              <a:t> </a:t>
            </a:r>
            <a:endParaRPr lang="en-US" sz="3600" noProof="1">
              <a:latin typeface="Gravur-Condensed" pitchFamily="2" charset="0"/>
              <a:cs typeface="Arial" pitchFamily="34" charset="0"/>
            </a:endParaRPr>
          </a:p>
          <a:p>
            <a:pPr algn="just" defTabSz="4389120" fontAlgn="auto">
              <a:spcBef>
                <a:spcPts val="0"/>
              </a:spcBef>
              <a:spcAft>
                <a:spcPts val="600"/>
              </a:spcAft>
              <a:buSzPct val="150000"/>
              <a:defRPr/>
            </a:pPr>
            <a:r>
              <a:rPr lang="en-US" sz="3600" noProof="1">
                <a:latin typeface="Gravur-Condensed" pitchFamily="2" charset="0"/>
                <a:cs typeface="Arial" pitchFamily="34" charset="0"/>
              </a:rPr>
              <a:t>  </a:t>
            </a:r>
          </a:p>
        </p:txBody>
      </p:sp>
      <p:sp>
        <p:nvSpPr>
          <p:cNvPr id="2065" name="Text Placeholder 2"/>
          <p:cNvSpPr txBox="1">
            <a:spLocks/>
          </p:cNvSpPr>
          <p:nvPr/>
        </p:nvSpPr>
        <p:spPr bwMode="auto">
          <a:xfrm>
            <a:off x="14706600" y="11453984"/>
            <a:ext cx="14225587" cy="9043816"/>
          </a:xfrm>
          <a:prstGeom prst="rect">
            <a:avLst/>
          </a:prstGeom>
          <a:solidFill>
            <a:srgbClr val="EEF0AC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 lIns="438912" tIns="219456" rIns="438912" bIns="219456"/>
          <a:lstStyle/>
          <a:p>
            <a:pPr algn="just">
              <a:spcAft>
                <a:spcPts val="600"/>
              </a:spcAft>
              <a:defRPr/>
            </a:pPr>
            <a:r>
              <a:rPr lang="id-ID" sz="5400" b="1" noProof="1" smtClean="0">
                <a:latin typeface="Gravur-Condensed" pitchFamily="2" charset="0"/>
              </a:rPr>
              <a:t>Result</a:t>
            </a:r>
            <a:r>
              <a:rPr lang="en-US" sz="5400" b="1" noProof="1" smtClean="0">
                <a:latin typeface="Gravur-Condensed" pitchFamily="2" charset="0"/>
              </a:rPr>
              <a:t>s</a:t>
            </a:r>
            <a:r>
              <a:rPr lang="id-ID" sz="5400" b="1" noProof="1" smtClean="0">
                <a:latin typeface="Gravur-Condensed" pitchFamily="2" charset="0"/>
              </a:rPr>
              <a:t> and Discussion</a:t>
            </a:r>
          </a:p>
          <a:p>
            <a:pPr algn="just">
              <a:spcAft>
                <a:spcPts val="600"/>
              </a:spcAft>
              <a:defRPr/>
            </a:pPr>
            <a:endParaRPr lang="id-ID" sz="36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id-ID" sz="3600" b="1" noProof="1" smtClean="0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id-ID" sz="5400" b="1" noProof="1">
              <a:latin typeface="Gravur-Condensed" pitchFamily="2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id-ID" sz="5400" b="1" noProof="1" smtClean="0">
                <a:latin typeface="Gravur-Condensed" pitchFamily="2" charset="0"/>
              </a:rPr>
              <a:t> </a:t>
            </a:r>
          </a:p>
          <a:p>
            <a:pPr algn="just">
              <a:spcAft>
                <a:spcPts val="600"/>
              </a:spcAft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>
              <a:latin typeface="Gravur-Condensed" panose="02000506020000020004" pitchFamily="2" charset="0"/>
            </a:endParaRPr>
          </a:p>
          <a:p>
            <a:pPr lvl="0" algn="just">
              <a:spcAft>
                <a:spcPts val="600"/>
              </a:spcAft>
              <a:defRPr/>
            </a:pPr>
            <a:endParaRPr lang="id-ID" sz="3200" dirty="0"/>
          </a:p>
          <a:p>
            <a:pPr algn="just">
              <a:spcAft>
                <a:spcPts val="600"/>
              </a:spcAft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id-ID" sz="3000" dirty="0" smtClean="0">
              <a:latin typeface="Gravur-Condensed" panose="02000506020000020004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d-ID" sz="1800" kern="0" dirty="0">
              <a:solidFill>
                <a:sysClr val="windowText" lastClr="000000"/>
              </a:solidFill>
            </a:endParaRPr>
          </a:p>
          <a:p>
            <a:pPr lvl="0" algn="just">
              <a:spcAft>
                <a:spcPts val="600"/>
              </a:spcAft>
              <a:defRPr/>
            </a:pPr>
            <a:endParaRPr lang="id-ID" sz="3200" dirty="0"/>
          </a:p>
          <a:p>
            <a:pPr algn="just">
              <a:spcAft>
                <a:spcPts val="600"/>
              </a:spcAft>
              <a:defRPr/>
            </a:pPr>
            <a:endParaRPr lang="id-ID" sz="3000" dirty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800" b="1" noProof="1" smtClean="0">
              <a:latin typeface="Gravur-Condensed" pitchFamily="2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defRPr/>
            </a:pPr>
            <a:endParaRPr lang="en-US" sz="3000" b="1" noProof="1" smtClean="0">
              <a:latin typeface="Gravur-Condensed" pitchFamily="2" charset="0"/>
              <a:cs typeface="Arial" pitchFamily="34" charset="0"/>
            </a:endParaRPr>
          </a:p>
          <a:p>
            <a:pPr algn="just">
              <a:spcAft>
                <a:spcPts val="600"/>
              </a:spcAft>
              <a:defRPr/>
            </a:pPr>
            <a:r>
              <a:rPr lang="en-US" sz="3000" dirty="0" smtClean="0">
                <a:latin typeface="Gravur-Condensed" panose="02000506020000020004" pitchFamily="2" charset="0"/>
              </a:rPr>
              <a:t> </a:t>
            </a:r>
            <a:endParaRPr lang="en-US" sz="3000" dirty="0">
              <a:latin typeface="Gravur-Condensed" panose="02000506020000020004" pitchFamily="2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 smtClean="0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600" b="1" noProof="1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3000"/>
              </a:spcBef>
              <a:spcAft>
                <a:spcPts val="0"/>
              </a:spcAft>
              <a:buSzPct val="150000"/>
              <a:defRPr/>
            </a:pPr>
            <a:endParaRPr lang="en-US" sz="3000" b="1" noProof="1" smtClean="0">
              <a:latin typeface="Gravur-Condensed" pitchFamily="2" charset="0"/>
              <a:cs typeface="Arial" pitchFamily="34" charset="0"/>
            </a:endParaRPr>
          </a:p>
          <a:p>
            <a:pPr marL="2220913" indent="-2220913" algn="just">
              <a:spcBef>
                <a:spcPts val="2400"/>
              </a:spcBef>
              <a:spcAft>
                <a:spcPts val="600"/>
              </a:spcAft>
              <a:buSzPct val="150000"/>
              <a:defRPr/>
            </a:pPr>
            <a:endParaRPr lang="en-US" sz="3000" dirty="0" smtClean="0">
              <a:latin typeface="Gravur-Condensed" panose="02000506020000020004" pitchFamily="2" charset="0"/>
            </a:endParaRPr>
          </a:p>
          <a:p>
            <a:pPr algn="just">
              <a:spcAft>
                <a:spcPts val="600"/>
              </a:spcAft>
              <a:buSzPct val="150000"/>
              <a:defRPr/>
            </a:pPr>
            <a:r>
              <a:rPr lang="en-US" sz="3600" noProof="1" smtClean="0">
                <a:latin typeface="Gravur-Condensed" pitchFamily="2" charset="0"/>
                <a:cs typeface="Arial" charset="0"/>
              </a:rPr>
              <a:t>      </a:t>
            </a:r>
            <a:endParaRPr lang="en-US" sz="3600" noProof="1">
              <a:latin typeface="Gravur-Condensed" pitchFamily="2" charset="0"/>
              <a:cs typeface="Arial" charset="0"/>
            </a:endParaRPr>
          </a:p>
          <a:p>
            <a:pPr algn="just">
              <a:spcAft>
                <a:spcPts val="600"/>
              </a:spcAft>
              <a:buSzPct val="150000"/>
              <a:defRPr/>
            </a:pPr>
            <a:endParaRPr lang="en-US" sz="3600" noProof="1">
              <a:latin typeface="Gravur-Condensed" pitchFamily="2" charset="0"/>
              <a:cs typeface="Arial" charset="0"/>
            </a:endParaRPr>
          </a:p>
        </p:txBody>
      </p:sp>
      <p:sp>
        <p:nvSpPr>
          <p:cNvPr id="2078" name="Text Placeholder 55"/>
          <p:cNvSpPr txBox="1">
            <a:spLocks/>
          </p:cNvSpPr>
          <p:nvPr/>
        </p:nvSpPr>
        <p:spPr bwMode="auto">
          <a:xfrm>
            <a:off x="27869877" y="30920654"/>
            <a:ext cx="489612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44650" indent="-1644650"/>
            <a:r>
              <a:rPr lang="en-US" sz="3600" b="1" noProof="1" smtClean="0">
                <a:solidFill>
                  <a:schemeClr val="bg1"/>
                </a:solidFill>
                <a:latin typeface="Gravur-Condensed" pitchFamily="2" charset="0"/>
              </a:rPr>
              <a:t>Contact</a:t>
            </a:r>
            <a:r>
              <a:rPr lang="en-US" sz="3600" noProof="1" smtClean="0">
                <a:solidFill>
                  <a:schemeClr val="bg1"/>
                </a:solidFill>
                <a:latin typeface="Gravur-Condensed" pitchFamily="2" charset="0"/>
              </a:rPr>
              <a:t>s:</a:t>
            </a:r>
            <a:endParaRPr lang="en-US" sz="36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Nyimas Wardah</a:t>
            </a:r>
            <a:endParaRPr lang="en-US" sz="2800" noProof="1" smtClean="0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Mobile: </a:t>
            </a: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+62 811 </a:t>
            </a: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711 3453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Email</a:t>
            </a: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: </a:t>
            </a: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nyimas.wardah@giz.de</a:t>
            </a: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</p:txBody>
      </p:sp>
      <p:sp>
        <p:nvSpPr>
          <p:cNvPr id="2079" name="Text Placeholder 55"/>
          <p:cNvSpPr txBox="1">
            <a:spLocks/>
          </p:cNvSpPr>
          <p:nvPr/>
        </p:nvSpPr>
        <p:spPr bwMode="auto">
          <a:xfrm>
            <a:off x="14974957" y="30950690"/>
            <a:ext cx="14016037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44650" indent="-1644650"/>
            <a:r>
              <a:rPr lang="en-US" sz="3600" b="1" noProof="1" smtClean="0">
                <a:solidFill>
                  <a:schemeClr val="bg1"/>
                </a:solidFill>
                <a:latin typeface="Gravur-Condensed" pitchFamily="2" charset="0"/>
              </a:rPr>
              <a:t>BIODIVERSITY AND CLIMATE CHANGE PROJECT (BIOCLIME)</a:t>
            </a:r>
            <a:endParaRPr lang="en-US" sz="36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Jl. Jenderal Sudirman KM 3,5 No. 2837 PO BOX </a:t>
            </a: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1229, Palembang, South Sumatra</a:t>
            </a: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Website: </a:t>
            </a: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w</a:t>
            </a: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ww.bioclime.org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Tel./Fax.+62 711 353 176 </a:t>
            </a: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789" y="1328737"/>
            <a:ext cx="2081011" cy="2100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50750"/>
            <a:ext cx="3170463" cy="1886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531412"/>
            <a:ext cx="2133599" cy="1745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060" y="1481484"/>
            <a:ext cx="1460540" cy="1871316"/>
          </a:xfrm>
          <a:prstGeom prst="rect">
            <a:avLst/>
          </a:prstGeom>
        </p:spPr>
      </p:pic>
      <p:sp>
        <p:nvSpPr>
          <p:cNvPr id="30" name="Text Placeholder 55"/>
          <p:cNvSpPr txBox="1">
            <a:spLocks/>
          </p:cNvSpPr>
          <p:nvPr/>
        </p:nvSpPr>
        <p:spPr bwMode="auto">
          <a:xfrm>
            <a:off x="33451800" y="30731041"/>
            <a:ext cx="51054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44650" indent="-1644650"/>
            <a:endParaRPr lang="en-US" sz="36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Berthold Haasler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Mobile: </a:t>
            </a:r>
            <a:r>
              <a:rPr lang="en-US" sz="2800" noProof="1">
                <a:solidFill>
                  <a:schemeClr val="bg1"/>
                </a:solidFill>
                <a:latin typeface="Gravur-Condensed" pitchFamily="2" charset="0"/>
              </a:rPr>
              <a:t>+62 811 847 </a:t>
            </a: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6728</a:t>
            </a: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Email: berthold.haasler@giz.de</a:t>
            </a: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</p:txBody>
      </p:sp>
      <p:sp>
        <p:nvSpPr>
          <p:cNvPr id="31" name="Text Placeholder 55"/>
          <p:cNvSpPr txBox="1">
            <a:spLocks/>
          </p:cNvSpPr>
          <p:nvPr/>
        </p:nvSpPr>
        <p:spPr bwMode="auto">
          <a:xfrm>
            <a:off x="38557200" y="30699462"/>
            <a:ext cx="5105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44650" indent="-1644650"/>
            <a:endParaRPr lang="en-US" sz="3600" noProof="1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Mohammad Sidiq</a:t>
            </a:r>
            <a:endParaRPr lang="en-US" sz="2800" noProof="1" smtClean="0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Mobile: +62 </a:t>
            </a: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811 7129654</a:t>
            </a:r>
            <a:endParaRPr lang="en-US" sz="2800" noProof="1" smtClean="0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r>
              <a:rPr lang="en-US" sz="2800" noProof="1" smtClean="0">
                <a:solidFill>
                  <a:schemeClr val="bg1"/>
                </a:solidFill>
                <a:latin typeface="Gravur-Condensed" pitchFamily="2" charset="0"/>
              </a:rPr>
              <a:t>Email: </a:t>
            </a:r>
            <a:r>
              <a:rPr lang="id-ID" sz="2800" noProof="1" smtClean="0">
                <a:solidFill>
                  <a:schemeClr val="bg1"/>
                </a:solidFill>
                <a:latin typeface="Gravur-Condensed" pitchFamily="2" charset="0"/>
              </a:rPr>
              <a:t>mohammad.sidiq@giz.de</a:t>
            </a:r>
            <a:endParaRPr lang="en-US" sz="2800" noProof="1" smtClean="0">
              <a:solidFill>
                <a:schemeClr val="bg1"/>
              </a:solidFill>
              <a:latin typeface="Gravur-Condensed" pitchFamily="2" charset="0"/>
            </a:endParaRPr>
          </a:p>
          <a:p>
            <a:pPr marL="1644650" indent="-1644650">
              <a:lnSpc>
                <a:spcPts val="3000"/>
              </a:lnSpc>
            </a:pPr>
            <a:endParaRPr lang="en-US" sz="2800" noProof="1">
              <a:solidFill>
                <a:schemeClr val="bg1"/>
              </a:solidFill>
              <a:latin typeface="Gravur-Condensed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6" y="17357338"/>
            <a:ext cx="13709147" cy="615292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65818"/>
              </p:ext>
            </p:extLst>
          </p:nvPr>
        </p:nvGraphicFramePr>
        <p:xfrm>
          <a:off x="29779119" y="5197474"/>
          <a:ext cx="13258800" cy="701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9400"/>
                <a:gridCol w="66294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36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Benefits</a:t>
                      </a:r>
                    </a:p>
                    <a:p>
                      <a:pPr algn="l"/>
                      <a:endParaRPr lang="id-ID" sz="36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36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Challenge</a:t>
                      </a:r>
                      <a:r>
                        <a:rPr lang="id-ID" sz="36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s</a:t>
                      </a:r>
                      <a:endParaRPr lang="id-ID" sz="36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Broadening networks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Time constraint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s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 (process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es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, dynamic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s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Opportunities for accessing</a:t>
                      </a:r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funds/loan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s</a:t>
                      </a:r>
                      <a:endParaRPr lang="id-ID" sz="3200" dirty="0" smtClean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  <a:p>
                      <a:pPr algn="l"/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from government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s</a:t>
                      </a:r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and </a:t>
                      </a:r>
                    </a:p>
                    <a:p>
                      <a:pPr algn="l"/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other donors</a:t>
                      </a:r>
                      <a:endParaRPr lang="id-ID" sz="32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Need 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for multiparty engagement 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(village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s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,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local government</a:t>
                      </a:r>
                      <a:r>
                        <a:rPr lang="en-US" sz="3200" baseline="0" dirty="0" smtClean="0">
                          <a:latin typeface="Gravur-Condensed" panose="02000506020000020004" pitchFamily="2" charset="0"/>
                        </a:rPr>
                        <a:t>s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, NGO</a:t>
                      </a:r>
                      <a:r>
                        <a:rPr lang="en-US" sz="3200" baseline="0" dirty="0" smtClean="0">
                          <a:latin typeface="Gravur-Condensed" panose="02000506020000020004" pitchFamily="2" charset="0"/>
                        </a:rPr>
                        <a:t>s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, etc)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Legal status (registered administratively) </a:t>
                      </a:r>
                      <a:endParaRPr lang="id-ID" sz="3200" dirty="0" smtClean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Intensive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monitoring (monthly)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Developed</a:t>
                      </a:r>
                      <a:r>
                        <a:rPr lang="id-ID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into b</a:t>
                      </a:r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usiness</a:t>
                      </a:r>
                      <a:r>
                        <a:rPr lang="id-ID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unit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s</a:t>
                      </a:r>
                      <a:endParaRPr lang="id-ID" sz="3200" dirty="0" smtClean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Many 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NTFPs are s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easonal products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id-ID" sz="3200" dirty="0" smtClean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  <a:p>
                      <a:endParaRPr lang="id-ID" sz="3200" dirty="0" smtClean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Extractive practices in harvesting NTFPs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34600"/>
              </p:ext>
            </p:extLst>
          </p:nvPr>
        </p:nvGraphicFramePr>
        <p:xfrm>
          <a:off x="14706600" y="20616179"/>
          <a:ext cx="14134866" cy="10424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3773117"/>
                <a:gridCol w="5865949"/>
              </a:tblGrid>
              <a:tr h="1333382"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Village,</a:t>
                      </a:r>
                      <a:r>
                        <a:rPr lang="id-ID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District, Ecosystem type</a:t>
                      </a:r>
                      <a:endParaRPr lang="id-ID" sz="32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389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Community Group and Member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ship</a:t>
                      </a:r>
                      <a:endParaRPr lang="id-ID" sz="3200" dirty="0" smtClean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NTFP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business commodity</a:t>
                      </a:r>
                      <a:endParaRPr lang="id-ID" sz="32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</a:tr>
              <a:tr h="1634040"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Napalicin</a:t>
                      </a:r>
                    </a:p>
                    <a:p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Musi Rawas Utara</a:t>
                      </a:r>
                    </a:p>
                    <a:p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(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Montane </a:t>
                      </a:r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Forest)</a:t>
                      </a:r>
                      <a:endParaRPr lang="id-ID" sz="32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Citra Lestari</a:t>
                      </a:r>
                    </a:p>
                    <a:p>
                      <a:r>
                        <a:rPr lang="id-ID" sz="320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(21 men,</a:t>
                      </a:r>
                      <a:r>
                        <a:rPr lang="id-ID" sz="3200" baseline="0" dirty="0" smtClean="0">
                          <a:solidFill>
                            <a:schemeClr val="tx1"/>
                          </a:solidFill>
                          <a:latin typeface="Gravur-Condensed" panose="02000506020000020004" pitchFamily="2" charset="0"/>
                        </a:rPr>
                        <a:t> 5 women)</a:t>
                      </a:r>
                      <a:endParaRPr lang="id-ID" sz="3200" dirty="0">
                        <a:solidFill>
                          <a:schemeClr val="tx1"/>
                        </a:solidFill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d-ID" sz="3200" b="0" dirty="0" smtClean="0">
                          <a:latin typeface="Gravur-Condensed" panose="02000506020000020004" pitchFamily="2" charset="0"/>
                        </a:rPr>
                        <a:t>Bamboo,</a:t>
                      </a:r>
                      <a:r>
                        <a:rPr lang="id-ID" sz="3200" b="0" baseline="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b="0" baseline="0" dirty="0" smtClean="0">
                          <a:latin typeface="Gravur-Condensed" panose="02000506020000020004" pitchFamily="2" charset="0"/>
                        </a:rPr>
                        <a:t>w</a:t>
                      </a:r>
                      <a:r>
                        <a:rPr lang="id-ID" sz="3200" b="0" baseline="0" dirty="0" smtClean="0">
                          <a:latin typeface="Gravur-Condensed" panose="02000506020000020004" pitchFamily="2" charset="0"/>
                        </a:rPr>
                        <a:t>ater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d-ID" sz="3200" b="1" dirty="0" smtClean="0">
                          <a:latin typeface="Gravur-Condensed" panose="02000506020000020004" pitchFamily="2" charset="0"/>
                        </a:rPr>
                        <a:t>Nilam/</a:t>
                      </a:r>
                      <a:r>
                        <a:rPr lang="en-US" sz="3200" b="1" baseline="0" dirty="0" smtClean="0">
                          <a:latin typeface="Gravur-Condensed" panose="02000506020000020004" pitchFamily="2" charset="0"/>
                        </a:rPr>
                        <a:t>A</a:t>
                      </a:r>
                      <a:r>
                        <a:rPr lang="id-ID" sz="3200" b="1" baseline="0" dirty="0" smtClean="0">
                          <a:latin typeface="Gravur-Condensed" panose="02000506020000020004" pitchFamily="2" charset="0"/>
                        </a:rPr>
                        <a:t>tsiri </a:t>
                      </a:r>
                      <a:r>
                        <a:rPr lang="en-US" sz="3200" b="1" baseline="0" dirty="0" smtClean="0">
                          <a:latin typeface="Gravur-Condensed" panose="02000506020000020004" pitchFamily="2" charset="0"/>
                        </a:rPr>
                        <a:t>O</a:t>
                      </a:r>
                      <a:r>
                        <a:rPr lang="id-ID" sz="3200" b="1" baseline="0" dirty="0" smtClean="0">
                          <a:latin typeface="Gravur-Condensed" panose="02000506020000020004" pitchFamily="2" charset="0"/>
                        </a:rPr>
                        <a:t>il (patcholi)</a:t>
                      </a:r>
                      <a:r>
                        <a:rPr lang="id-ID" sz="3200" b="0" baseline="0" dirty="0" smtClean="0">
                          <a:latin typeface="Gravur-Condensed" panose="02000506020000020004" pitchFamily="2" charset="0"/>
                        </a:rPr>
                        <a:t>, rubber</a:t>
                      </a:r>
                      <a:endParaRPr lang="id-ID" sz="3200" b="1" baseline="0" dirty="0" smtClean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</a:tr>
              <a:tr h="1634040"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Karang Panggung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Musi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Rawas</a:t>
                      </a:r>
                      <a:endParaRPr lang="id-ID" sz="3200" dirty="0" smtClean="0">
                        <a:latin typeface="Gravur-Condensed" panose="02000506020000020004" pitchFamily="2" charset="0"/>
                      </a:endParaRP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</a:t>
                      </a: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Montane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Forest)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Tunas Harapan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(25 men, 4 women)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b="0" dirty="0" smtClean="0">
                          <a:latin typeface="Gravur-Condensed" panose="02000506020000020004" pitchFamily="2" charset="0"/>
                        </a:rPr>
                        <a:t>Ferns (</a:t>
                      </a:r>
                      <a:r>
                        <a:rPr lang="en-US" sz="3200" b="0" i="1" dirty="0" smtClean="0">
                          <a:latin typeface="Gravur-Condensed" panose="02000506020000020004" pitchFamily="2" charset="0"/>
                        </a:rPr>
                        <a:t>pakis</a:t>
                      </a:r>
                      <a:r>
                        <a:rPr lang="en-US" sz="3200" b="0" dirty="0" smtClean="0">
                          <a:latin typeface="Gravur-Condensed" panose="02000506020000020004" pitchFamily="2" charset="0"/>
                        </a:rPr>
                        <a:t>)</a:t>
                      </a:r>
                      <a:r>
                        <a:rPr lang="id-ID" sz="3200" b="0" dirty="0" smtClean="0">
                          <a:latin typeface="Gravur-Condensed" panose="02000506020000020004" pitchFamily="2" charset="0"/>
                        </a:rPr>
                        <a:t>, </a:t>
                      </a:r>
                      <a:r>
                        <a:rPr lang="en-US" sz="3200" b="0" dirty="0" err="1" smtClean="0">
                          <a:latin typeface="Gravur-Condensed" panose="02000506020000020004" pitchFamily="2" charset="0"/>
                        </a:rPr>
                        <a:t>blackbead</a:t>
                      </a:r>
                      <a:r>
                        <a:rPr lang="en-US" sz="3200" b="0" dirty="0" smtClean="0">
                          <a:latin typeface="Gravur-Condensed" panose="02000506020000020004" pitchFamily="2" charset="0"/>
                        </a:rPr>
                        <a:t> (</a:t>
                      </a:r>
                      <a:r>
                        <a:rPr lang="id-ID" sz="3200" b="0" i="1" dirty="0" smtClean="0">
                          <a:latin typeface="Gravur-Condensed" panose="02000506020000020004" pitchFamily="2" charset="0"/>
                        </a:rPr>
                        <a:t>jengkol</a:t>
                      </a:r>
                      <a:r>
                        <a:rPr lang="en-US" sz="3200" b="0" dirty="0" smtClean="0">
                          <a:latin typeface="Gravur-Condensed" panose="02000506020000020004" pitchFamily="2" charset="0"/>
                        </a:rPr>
                        <a:t>)</a:t>
                      </a:r>
                      <a:endParaRPr lang="id-ID" sz="3200" b="0" dirty="0" smtClean="0">
                        <a:latin typeface="Gravur-Condensed" panose="02000506020000020004" pitchFamily="2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d-ID" sz="3200" b="1" dirty="0" smtClean="0">
                          <a:latin typeface="Gravur-Condensed" panose="02000506020000020004" pitchFamily="2" charset="0"/>
                        </a:rPr>
                        <a:t>Organic and Luwak </a:t>
                      </a:r>
                      <a:r>
                        <a:rPr lang="en-US" sz="3200" b="1" dirty="0" smtClean="0">
                          <a:latin typeface="Gravur-Condensed" panose="02000506020000020004" pitchFamily="2" charset="0"/>
                        </a:rPr>
                        <a:t>Co</a:t>
                      </a:r>
                      <a:r>
                        <a:rPr lang="id-ID" sz="3200" b="1" dirty="0" smtClean="0">
                          <a:latin typeface="Gravur-Condensed" panose="02000506020000020004" pitchFamily="2" charset="0"/>
                        </a:rPr>
                        <a:t>ffee</a:t>
                      </a:r>
                      <a:r>
                        <a:rPr lang="id-ID" sz="3200" b="0" dirty="0" smtClean="0">
                          <a:latin typeface="Gravur-Condensed" panose="02000506020000020004" pitchFamily="2" charset="0"/>
                        </a:rPr>
                        <a:t>,</a:t>
                      </a:r>
                      <a:r>
                        <a:rPr lang="id-ID" sz="3200" b="0" baseline="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b="0" baseline="0" dirty="0" smtClean="0">
                          <a:latin typeface="Gravur-Condensed" panose="02000506020000020004" pitchFamily="2" charset="0"/>
                        </a:rPr>
                        <a:t>d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urian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</a:tr>
              <a:tr h="1634040"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Pangkalan Bulian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MUBA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(Lowland Forest)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Bulian Alam Mulia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(31 men, 6 women)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d-ID" sz="3200" b="1" dirty="0" smtClean="0">
                          <a:latin typeface="Gravur-Condensed" panose="02000506020000020004" pitchFamily="2" charset="0"/>
                        </a:rPr>
                        <a:t>Rattan</a:t>
                      </a:r>
                      <a:r>
                        <a:rPr lang="id-ID" sz="3200" b="0" dirty="0" smtClean="0">
                          <a:latin typeface="Gravur-Condensed" panose="02000506020000020004" pitchFamily="2" charset="0"/>
                        </a:rPr>
                        <a:t>,</a:t>
                      </a:r>
                      <a:r>
                        <a:rPr lang="id-ID" sz="3200" b="1" baseline="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Wild honey (</a:t>
                      </a:r>
                      <a:r>
                        <a:rPr lang="id-ID" sz="3200" i="1" dirty="0" smtClean="0">
                          <a:latin typeface="Gravur-Condensed" panose="02000506020000020004" pitchFamily="2" charset="0"/>
                        </a:rPr>
                        <a:t>madu</a:t>
                      </a:r>
                      <a:r>
                        <a:rPr lang="id-ID" sz="3200" i="1" baseline="0" dirty="0" smtClean="0">
                          <a:latin typeface="Gravur-Condensed" panose="02000506020000020004" pitchFamily="2" charset="0"/>
                        </a:rPr>
                        <a:t> sialang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Durian, rubber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</a:tr>
              <a:tr h="2146680"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Kepayang 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MUBA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(Peatswamp Forest)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Kepayang Lestari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(19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men, 8 women)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smtClean="0">
                          <a:latin typeface="Gravur-Condensed" panose="02000506020000020004" pitchFamily="2" charset="0"/>
                        </a:rPr>
                        <a:t>Resin (</a:t>
                      </a:r>
                      <a:r>
                        <a:rPr lang="id-ID" sz="3200" i="1" dirty="0" smtClean="0">
                          <a:latin typeface="Gravur-Condensed" panose="02000506020000020004" pitchFamily="2" charset="0"/>
                        </a:rPr>
                        <a:t>Kemenyan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) and pineapple (2015)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Red ginger and </a:t>
                      </a:r>
                      <a:r>
                        <a:rPr lang="id-ID" sz="3200" b="1" baseline="0" dirty="0" smtClean="0">
                          <a:latin typeface="Gravur-Condensed" panose="02000506020000020004" pitchFamily="2" charset="0"/>
                        </a:rPr>
                        <a:t>Ubi Racun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baseline="0" dirty="0" smtClean="0">
                          <a:latin typeface="Gravur-Condensed" panose="02000506020000020004" pitchFamily="2" charset="0"/>
                        </a:rPr>
                        <a:t>(</a:t>
                      </a:r>
                      <a:r>
                        <a:rPr lang="en-US" sz="3200" i="1" baseline="0" dirty="0" err="1" smtClean="0">
                          <a:latin typeface="Gravur-Condensed" panose="02000506020000020004" pitchFamily="2" charset="0"/>
                        </a:rPr>
                        <a:t>Manihot</a:t>
                      </a:r>
                      <a:r>
                        <a:rPr lang="en-US" sz="3200" i="1" baseline="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en-US" sz="3200" i="1" baseline="0" dirty="0" err="1" smtClean="0">
                          <a:latin typeface="Gravur-Condensed" panose="02000506020000020004" pitchFamily="2" charset="0"/>
                        </a:rPr>
                        <a:t>glaziovii</a:t>
                      </a:r>
                      <a:r>
                        <a:rPr lang="en-US" sz="3200" baseline="0" dirty="0" smtClean="0">
                          <a:latin typeface="Gravur-Condensed" panose="02000506020000020004" pitchFamily="2" charset="0"/>
                        </a:rPr>
                        <a:t>) 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(2016)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</a:tr>
              <a:tr h="1634040"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Muara Sungsang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Banyuasin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(Mangrove Forest)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Muara Sungsang Mandiri</a:t>
                      </a:r>
                    </a:p>
                    <a:p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(20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men, 6 women)</a:t>
                      </a:r>
                      <a:endParaRPr lang="id-ID" sz="320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 err="1" smtClean="0">
                          <a:latin typeface="Gravur-Condensed" panose="02000506020000020004" pitchFamily="2" charset="0"/>
                        </a:rPr>
                        <a:t>Milkf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ish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 (</a:t>
                      </a:r>
                      <a:r>
                        <a:rPr lang="id-ID" sz="3200" i="1" baseline="0" dirty="0" smtClean="0">
                          <a:latin typeface="Gravur-Condensed" panose="02000506020000020004" pitchFamily="2" charset="0"/>
                        </a:rPr>
                        <a:t>bandeng</a:t>
                      </a:r>
                      <a:r>
                        <a:rPr lang="id-ID" sz="3200" baseline="0" dirty="0" smtClean="0">
                          <a:latin typeface="Gravur-Condensed" panose="02000506020000020004" pitchFamily="2" charset="0"/>
                        </a:rPr>
                        <a:t>), s</a:t>
                      </a:r>
                      <a:r>
                        <a:rPr lang="id-ID" sz="3200" dirty="0" smtClean="0">
                          <a:latin typeface="Gravur-Condensed" panose="02000506020000020004" pitchFamily="2" charset="0"/>
                        </a:rPr>
                        <a:t>hrimp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id-ID" sz="3200" b="1" dirty="0" smtClean="0">
                          <a:latin typeface="Gravur-Condensed" panose="02000506020000020004" pitchFamily="2" charset="0"/>
                        </a:rPr>
                        <a:t>Nata de Coco</a:t>
                      </a:r>
                      <a:r>
                        <a:rPr lang="en-US" sz="3200" b="1" baseline="0" dirty="0" smtClean="0">
                          <a:latin typeface="Gravur-Condensed" panose="02000506020000020004" pitchFamily="2" charset="0"/>
                        </a:rPr>
                        <a:t> (c</a:t>
                      </a:r>
                      <a:r>
                        <a:rPr lang="id-ID" sz="3200" b="1" baseline="0" dirty="0" smtClean="0">
                          <a:latin typeface="Gravur-Condensed" panose="02000506020000020004" pitchFamily="2" charset="0"/>
                        </a:rPr>
                        <a:t>oconut gel</a:t>
                      </a:r>
                      <a:r>
                        <a:rPr lang="en-US" sz="3200" b="1" baseline="0" dirty="0" smtClean="0">
                          <a:latin typeface="Gravur-Condensed" panose="02000506020000020004" pitchFamily="2" charset="0"/>
                        </a:rPr>
                        <a:t>)</a:t>
                      </a:r>
                      <a:r>
                        <a:rPr lang="en-US" sz="3200" b="0" baseline="0" dirty="0" smtClean="0">
                          <a:latin typeface="Gravur-Condensed" panose="02000506020000020004" pitchFamily="2" charset="0"/>
                        </a:rPr>
                        <a:t>,</a:t>
                      </a:r>
                      <a:r>
                        <a:rPr lang="id-ID" sz="3200" b="1" baseline="0" dirty="0" smtClean="0">
                          <a:latin typeface="Gravur-Condensed" panose="02000506020000020004" pitchFamily="2" charset="0"/>
                        </a:rPr>
                        <a:t> </a:t>
                      </a:r>
                      <a:r>
                        <a:rPr lang="id-ID" sz="3200" b="0" baseline="0" dirty="0" smtClean="0">
                          <a:latin typeface="Gravur-Condensed" panose="02000506020000020004" pitchFamily="2" charset="0"/>
                        </a:rPr>
                        <a:t>corn</a:t>
                      </a:r>
                      <a:endParaRPr lang="id-ID" sz="3200" b="0" dirty="0">
                        <a:latin typeface="Gravur-Condensed" panose="02000506020000020004" pitchFamily="2" charset="0"/>
                      </a:endParaRPr>
                    </a:p>
                  </a:txBody>
                  <a:tcPr>
                    <a:solidFill>
                      <a:srgbClr val="EEF0AC"/>
                    </a:solidFill>
                  </a:tcPr>
                </a:tc>
              </a:tr>
            </a:tbl>
          </a:graphicData>
        </a:graphic>
      </p:graphicFrame>
      <p:pic>
        <p:nvPicPr>
          <p:cNvPr id="25" name="Picture 24" descr="E:\PICTURES\Nata de coco_Ma.Sungsang\DSC_013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r="10499" b="8955"/>
          <a:stretch/>
        </p:blipFill>
        <p:spPr bwMode="auto">
          <a:xfrm>
            <a:off x="29260800" y="11725253"/>
            <a:ext cx="5664165" cy="3745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600" y="11658600"/>
            <a:ext cx="5734020" cy="3812513"/>
          </a:xfrm>
          <a:prstGeom prst="rect">
            <a:avLst/>
          </a:prstGeom>
        </p:spPr>
      </p:pic>
      <p:pic>
        <p:nvPicPr>
          <p:cNvPr id="27" name="Picture 26" descr="E:\Kopi_karang Panggung\Label Kopi_Selangit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4"/>
          <a:stretch/>
        </p:blipFill>
        <p:spPr bwMode="auto">
          <a:xfrm>
            <a:off x="40614600" y="11667285"/>
            <a:ext cx="2590801" cy="38186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31394400" y="15583134"/>
            <a:ext cx="914400" cy="325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Gravur-Condensed" panose="02000506020000020004" pitchFamily="2" charset="0"/>
              </a:rPr>
              <a:t>(A)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50406" y="15583134"/>
            <a:ext cx="914400" cy="325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Gravur-Condensed" panose="02000506020000020004" pitchFamily="2" charset="0"/>
              </a:rPr>
              <a:t>(B)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894421" y="15659334"/>
            <a:ext cx="914400" cy="3251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Gravur-Condensed" panose="02000506020000020004" pitchFamily="2" charset="0"/>
              </a:rPr>
              <a:t>(C)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69371" y="16326286"/>
            <a:ext cx="136703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Gravur-Condensed" panose="02000506020000020004" pitchFamily="2" charset="0"/>
              </a:rPr>
              <a:t>Figure </a:t>
            </a:r>
            <a:r>
              <a:rPr lang="en-US" sz="3200" b="1" dirty="0" smtClean="0">
                <a:latin typeface="Gravur-Condensed" panose="02000506020000020004" pitchFamily="2" charset="0"/>
              </a:rPr>
              <a:t>4</a:t>
            </a:r>
            <a:r>
              <a:rPr lang="id-ID" sz="3200" b="1" dirty="0" smtClean="0">
                <a:latin typeface="Gravur-Condensed" panose="02000506020000020004" pitchFamily="2" charset="0"/>
              </a:rPr>
              <a:t>. (A) : Nata de Coco production in Muara Sungsang </a:t>
            </a:r>
            <a:r>
              <a:rPr lang="en-US" sz="3200" b="1" dirty="0" smtClean="0">
                <a:latin typeface="Gravur-Condensed" panose="02000506020000020004" pitchFamily="2" charset="0"/>
              </a:rPr>
              <a:t>,</a:t>
            </a:r>
            <a:r>
              <a:rPr lang="id-ID" sz="3200" b="1" dirty="0" smtClean="0">
                <a:latin typeface="Gravur-Condensed" panose="02000506020000020004" pitchFamily="2" charset="0"/>
              </a:rPr>
              <a:t>Banyuasin, (B): Nilam and Atsiri Oil Production (Patchouli Oil) in Napalicin</a:t>
            </a:r>
            <a:r>
              <a:rPr lang="en-US" sz="3200" b="1" dirty="0" smtClean="0">
                <a:latin typeface="Gravur-Condensed" panose="02000506020000020004" pitchFamily="2" charset="0"/>
              </a:rPr>
              <a:t>,</a:t>
            </a:r>
            <a:r>
              <a:rPr lang="id-ID" sz="3200" b="1" dirty="0" smtClean="0">
                <a:latin typeface="Gravur-Condensed" panose="02000506020000020004" pitchFamily="2" charset="0"/>
              </a:rPr>
              <a:t> Musi Rawas Utara, (C): Organic Coffee Label. Coffee is produced by community group</a:t>
            </a:r>
            <a:r>
              <a:rPr lang="en-US" sz="3200" b="1" dirty="0" smtClean="0">
                <a:latin typeface="Gravur-Condensed" panose="02000506020000020004" pitchFamily="2" charset="0"/>
              </a:rPr>
              <a:t>s</a:t>
            </a:r>
            <a:r>
              <a:rPr lang="id-ID" sz="3200" b="1" dirty="0" smtClean="0">
                <a:latin typeface="Gravur-Condensed" panose="02000506020000020004" pitchFamily="2" charset="0"/>
              </a:rPr>
              <a:t> in Karang Panggung, Musi Rawas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pic>
        <p:nvPicPr>
          <p:cNvPr id="36" name="Content Placeholder 6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4" t="76251" r="3214" b="9751"/>
          <a:stretch/>
        </p:blipFill>
        <p:spPr bwMode="auto">
          <a:xfrm>
            <a:off x="10653239" y="21269099"/>
            <a:ext cx="3919144" cy="2200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Oval 20"/>
          <p:cNvSpPr/>
          <p:nvPr/>
        </p:nvSpPr>
        <p:spPr>
          <a:xfrm>
            <a:off x="16061380" y="12956652"/>
            <a:ext cx="4014289" cy="3963744"/>
          </a:xfrm>
          <a:prstGeom prst="ellipse">
            <a:avLst/>
          </a:prstGeom>
          <a:noFill/>
          <a:ln w="136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TextBox 46"/>
          <p:cNvSpPr txBox="1"/>
          <p:nvPr/>
        </p:nvSpPr>
        <p:spPr>
          <a:xfrm>
            <a:off x="20644578" y="14008088"/>
            <a:ext cx="716981" cy="590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/>
              <a:t>2</a:t>
            </a:r>
            <a:endParaRPr lang="id-ID" sz="3200" b="1" dirty="0"/>
          </a:p>
        </p:txBody>
      </p:sp>
      <p:sp>
        <p:nvSpPr>
          <p:cNvPr id="2051" name="TextBox 2050"/>
          <p:cNvSpPr txBox="1"/>
          <p:nvPr/>
        </p:nvSpPr>
        <p:spPr>
          <a:xfrm>
            <a:off x="21386757" y="12348627"/>
            <a:ext cx="74547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u="sng" dirty="0" smtClean="0">
                <a:latin typeface="Gravur-Condensed" panose="02000506020000020004" pitchFamily="2" charset="0"/>
              </a:rPr>
              <a:t>Description:</a:t>
            </a:r>
          </a:p>
          <a:p>
            <a:pPr marL="514350" indent="-514350">
              <a:buAutoNum type="arabicPeriod"/>
            </a:pPr>
            <a:r>
              <a:rPr lang="id-ID" sz="3200" dirty="0" smtClean="0">
                <a:latin typeface="Gravur-Condensed" panose="02000506020000020004" pitchFamily="2" charset="0"/>
              </a:rPr>
              <a:t>Socio</a:t>
            </a:r>
            <a:r>
              <a:rPr lang="en-US" sz="3200" dirty="0" smtClean="0">
                <a:latin typeface="Gravur-Condensed" panose="02000506020000020004" pitchFamily="2" charset="0"/>
              </a:rPr>
              <a:t>e</a:t>
            </a:r>
            <a:r>
              <a:rPr lang="id-ID" sz="3200" dirty="0" smtClean="0">
                <a:latin typeface="Gravur-Condensed" panose="02000506020000020004" pitchFamily="2" charset="0"/>
              </a:rPr>
              <a:t>conomic Vulnerability Assesment</a:t>
            </a:r>
            <a:r>
              <a:rPr lang="en-US" sz="3200" dirty="0" smtClean="0">
                <a:latin typeface="Gravur-Condensed" panose="02000506020000020004" pitchFamily="2" charset="0"/>
              </a:rPr>
              <a:t>s</a:t>
            </a:r>
            <a:endParaRPr lang="id-ID" sz="3200" dirty="0" smtClean="0">
              <a:latin typeface="Gravur-Condensed" panose="02000506020000020004" pitchFamily="2" charset="0"/>
            </a:endParaRPr>
          </a:p>
          <a:p>
            <a:pPr marL="514350" indent="-514350">
              <a:buAutoNum type="arabicPeriod"/>
            </a:pPr>
            <a:r>
              <a:rPr lang="id-ID" sz="3200" dirty="0" smtClean="0">
                <a:latin typeface="Gravur-Condensed" panose="02000506020000020004" pitchFamily="2" charset="0"/>
              </a:rPr>
              <a:t>Establishment of Community Groups</a:t>
            </a:r>
          </a:p>
          <a:p>
            <a:pPr marL="514350" indent="-514350">
              <a:buAutoNum type="arabicPeriod"/>
            </a:pPr>
            <a:r>
              <a:rPr lang="id-ID" sz="3200" dirty="0" smtClean="0">
                <a:latin typeface="Gravur-Condensed" panose="02000506020000020004" pitchFamily="2" charset="0"/>
              </a:rPr>
              <a:t>Organizational  Management (administrative, financial)</a:t>
            </a:r>
          </a:p>
          <a:p>
            <a:r>
              <a:rPr lang="id-ID" sz="3200" dirty="0" smtClean="0">
                <a:latin typeface="Gravur-Condensed" panose="02000506020000020004" pitchFamily="2" charset="0"/>
              </a:rPr>
              <a:t>    - Code of conduct (AD/ART)</a:t>
            </a:r>
          </a:p>
          <a:p>
            <a:r>
              <a:rPr lang="id-ID" sz="3200" dirty="0">
                <a:latin typeface="Gravur-Condensed" panose="02000506020000020004" pitchFamily="2" charset="0"/>
              </a:rPr>
              <a:t> </a:t>
            </a:r>
            <a:r>
              <a:rPr lang="id-ID" sz="3200" dirty="0" smtClean="0">
                <a:latin typeface="Gravur-Condensed" panose="02000506020000020004" pitchFamily="2" charset="0"/>
              </a:rPr>
              <a:t>   - Bookkeeping, microfinance scheme</a:t>
            </a:r>
            <a:r>
              <a:rPr lang="en-US" sz="3200" dirty="0" smtClean="0">
                <a:latin typeface="Gravur-Condensed" panose="02000506020000020004" pitchFamily="2" charset="0"/>
              </a:rPr>
              <a:t>s</a:t>
            </a:r>
            <a:endParaRPr lang="id-ID" sz="3200" dirty="0" smtClean="0">
              <a:latin typeface="Gravur-Condensed" panose="02000506020000020004" pitchFamily="2" charset="0"/>
            </a:endParaRPr>
          </a:p>
          <a:p>
            <a:r>
              <a:rPr lang="id-ID" sz="3200" dirty="0" smtClean="0">
                <a:latin typeface="Gravur-Condensed" panose="02000506020000020004" pitchFamily="2" charset="0"/>
              </a:rPr>
              <a:t>    - Networking with: (a) FMUs, (b) NGO </a:t>
            </a:r>
          </a:p>
          <a:p>
            <a:r>
              <a:rPr lang="id-ID" sz="3200" dirty="0">
                <a:latin typeface="Gravur-Condensed" panose="02000506020000020004" pitchFamily="2" charset="0"/>
              </a:rPr>
              <a:t> </a:t>
            </a:r>
            <a:r>
              <a:rPr lang="id-ID" sz="3200" dirty="0" smtClean="0">
                <a:latin typeface="Gravur-Condensed" panose="02000506020000020004" pitchFamily="2" charset="0"/>
              </a:rPr>
              <a:t>     service centre</a:t>
            </a:r>
            <a:r>
              <a:rPr lang="en-US" sz="3200" dirty="0" smtClean="0">
                <a:latin typeface="Gravur-Condensed" panose="02000506020000020004" pitchFamily="2" charset="0"/>
              </a:rPr>
              <a:t>s</a:t>
            </a:r>
            <a:r>
              <a:rPr lang="id-ID" sz="3200" dirty="0" smtClean="0">
                <a:latin typeface="Gravur-Condensed" panose="02000506020000020004" pitchFamily="2" charset="0"/>
              </a:rPr>
              <a:t>, (c) government                                          </a:t>
            </a:r>
          </a:p>
          <a:p>
            <a:r>
              <a:rPr lang="id-ID" sz="3200" dirty="0" smtClean="0">
                <a:latin typeface="Gravur-Condensed" panose="02000506020000020004" pitchFamily="2" charset="0"/>
              </a:rPr>
              <a:t>      institution</a:t>
            </a:r>
            <a:r>
              <a:rPr lang="en-US" sz="3200" dirty="0" smtClean="0">
                <a:latin typeface="Gravur-Condensed" panose="02000506020000020004" pitchFamily="2" charset="0"/>
              </a:rPr>
              <a:t>s</a:t>
            </a:r>
            <a:r>
              <a:rPr lang="id-ID" sz="3200" dirty="0" smtClean="0">
                <a:latin typeface="Gravur-Condensed" panose="02000506020000020004" pitchFamily="2" charset="0"/>
              </a:rPr>
              <a:t>, (d) companies, (e)  </a:t>
            </a:r>
          </a:p>
          <a:p>
            <a:r>
              <a:rPr lang="id-ID" sz="3200" dirty="0">
                <a:latin typeface="Gravur-Condensed" panose="02000506020000020004" pitchFamily="2" charset="0"/>
              </a:rPr>
              <a:t> </a:t>
            </a:r>
            <a:r>
              <a:rPr lang="id-ID" sz="3200" dirty="0" smtClean="0">
                <a:latin typeface="Gravur-Condensed" panose="02000506020000020004" pitchFamily="2" charset="0"/>
              </a:rPr>
              <a:t>     universit</a:t>
            </a:r>
            <a:r>
              <a:rPr lang="en-US" sz="3200" dirty="0" err="1" smtClean="0">
                <a:latin typeface="Gravur-Condensed" panose="02000506020000020004" pitchFamily="2" charset="0"/>
              </a:rPr>
              <a:t>ies</a:t>
            </a:r>
            <a:r>
              <a:rPr lang="id-ID" sz="3200" dirty="0" smtClean="0">
                <a:latin typeface="Gravur-Condensed" panose="02000506020000020004" pitchFamily="2" charset="0"/>
              </a:rPr>
              <a:t> and research centre</a:t>
            </a:r>
            <a:r>
              <a:rPr lang="en-US" sz="3200" dirty="0" smtClean="0">
                <a:latin typeface="Gravur-Condensed" panose="02000506020000020004" pitchFamily="2" charset="0"/>
              </a:rPr>
              <a:t>s</a:t>
            </a:r>
            <a:endParaRPr lang="id-ID" sz="3200" dirty="0" smtClean="0">
              <a:latin typeface="Gravur-Condensed" panose="02000506020000020004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76169" y="17810984"/>
            <a:ext cx="1430843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latin typeface="Gravur-Condensed" panose="02000506020000020004" pitchFamily="2" charset="0"/>
              </a:rPr>
              <a:t>4.  Mapping NTFP priority using CLAPS and MA&amp;D</a:t>
            </a:r>
          </a:p>
          <a:p>
            <a:r>
              <a:rPr lang="id-ID" sz="3200" dirty="0" smtClean="0">
                <a:latin typeface="Gravur-Condensed" panose="02000506020000020004" pitchFamily="2" charset="0"/>
              </a:rPr>
              <a:t>5. </a:t>
            </a:r>
            <a:r>
              <a:rPr lang="en-US" sz="3200" dirty="0" smtClean="0">
                <a:latin typeface="Gravur-Condensed" panose="02000506020000020004" pitchFamily="2" charset="0"/>
              </a:rPr>
              <a:t> </a:t>
            </a:r>
            <a:r>
              <a:rPr lang="id-ID" sz="3200" dirty="0" smtClean="0">
                <a:latin typeface="Gravur-Condensed" panose="02000506020000020004" pitchFamily="2" charset="0"/>
              </a:rPr>
              <a:t>Training on NTFP production</a:t>
            </a:r>
          </a:p>
          <a:p>
            <a:r>
              <a:rPr lang="id-ID" sz="3200" dirty="0" smtClean="0">
                <a:latin typeface="Gravur-Condensed" panose="02000506020000020004" pitchFamily="2" charset="0"/>
              </a:rPr>
              <a:t>6. </a:t>
            </a:r>
            <a:r>
              <a:rPr lang="en-US" sz="3200" dirty="0" smtClean="0">
                <a:latin typeface="Gravur-Condensed" panose="02000506020000020004" pitchFamily="2" charset="0"/>
              </a:rPr>
              <a:t> </a:t>
            </a:r>
            <a:r>
              <a:rPr lang="id-ID" sz="3200" dirty="0" smtClean="0">
                <a:latin typeface="Gravur-Condensed" panose="02000506020000020004" pitchFamily="2" charset="0"/>
              </a:rPr>
              <a:t>Value Chain and Market Analysis (in</a:t>
            </a:r>
            <a:r>
              <a:rPr lang="en-US" sz="3200" dirty="0" smtClean="0">
                <a:latin typeface="Gravur-Condensed" panose="02000506020000020004" pitchFamily="2" charset="0"/>
              </a:rPr>
              <a:t>-</a:t>
            </a:r>
            <a:r>
              <a:rPr lang="id-ID" sz="3200" dirty="0" smtClean="0">
                <a:latin typeface="Gravur-Condensed" panose="02000506020000020004" pitchFamily="2" charset="0"/>
              </a:rPr>
              <a:t>depth </a:t>
            </a:r>
            <a:r>
              <a:rPr lang="en-US" sz="3200" dirty="0" smtClean="0">
                <a:latin typeface="Gravur-Condensed" panose="02000506020000020004" pitchFamily="2" charset="0"/>
              </a:rPr>
              <a:t>studies of </a:t>
            </a:r>
            <a:r>
              <a:rPr lang="id-ID" sz="3200" dirty="0" smtClean="0">
                <a:latin typeface="Gravur-Condensed" panose="02000506020000020004" pitchFamily="2" charset="0"/>
              </a:rPr>
              <a:t>player</a:t>
            </a:r>
            <a:r>
              <a:rPr lang="en-US" sz="3200" dirty="0" smtClean="0">
                <a:latin typeface="Gravur-Condensed" panose="02000506020000020004" pitchFamily="2" charset="0"/>
              </a:rPr>
              <a:t>s</a:t>
            </a:r>
            <a:r>
              <a:rPr lang="id-ID" sz="3200" dirty="0" smtClean="0">
                <a:latin typeface="Gravur-Condensed" panose="02000506020000020004" pitchFamily="2" charset="0"/>
              </a:rPr>
              <a:t> and market</a:t>
            </a:r>
            <a:r>
              <a:rPr lang="en-US" sz="3200" dirty="0" smtClean="0">
                <a:latin typeface="Gravur-Condensed" panose="02000506020000020004" pitchFamily="2" charset="0"/>
              </a:rPr>
              <a:t>s</a:t>
            </a:r>
            <a:r>
              <a:rPr lang="id-ID" sz="3200" dirty="0" smtClean="0">
                <a:latin typeface="Gravur-Condensed" panose="02000506020000020004" pitchFamily="2" charset="0"/>
              </a:rPr>
              <a:t>)</a:t>
            </a:r>
          </a:p>
          <a:p>
            <a:endParaRPr lang="id-ID" sz="1100" dirty="0" smtClean="0">
              <a:latin typeface="Gravur-Condensed" panose="02000506020000020004" pitchFamily="2" charset="0"/>
            </a:endParaRPr>
          </a:p>
          <a:p>
            <a:r>
              <a:rPr lang="en-US" sz="3200" b="1" noProof="1" smtClean="0">
                <a:latin typeface="Gravur-Condensed" pitchFamily="2" charset="0"/>
                <a:cs typeface="Arial" pitchFamily="34" charset="0"/>
              </a:rPr>
              <a:t>Figure </a:t>
            </a:r>
            <a:r>
              <a:rPr lang="id-ID" sz="3200" b="1" noProof="1" smtClean="0">
                <a:latin typeface="Gravur-Condensed" pitchFamily="2" charset="0"/>
                <a:cs typeface="Arial" pitchFamily="34" charset="0"/>
              </a:rPr>
              <a:t>3</a:t>
            </a:r>
            <a:r>
              <a:rPr lang="en-US" sz="3200" b="1" noProof="1" smtClean="0">
                <a:latin typeface="Gravur-Condensed" pitchFamily="2" charset="0"/>
                <a:cs typeface="Arial" pitchFamily="34" charset="0"/>
              </a:rPr>
              <a:t>. </a:t>
            </a:r>
            <a:r>
              <a:rPr lang="id-ID" sz="3200" b="1" noProof="1" smtClean="0">
                <a:latin typeface="Gravur-Condensed" pitchFamily="2" charset="0"/>
                <a:cs typeface="Arial" pitchFamily="34" charset="0"/>
              </a:rPr>
              <a:t>The institutional strengthening and NTFP</a:t>
            </a:r>
            <a:r>
              <a:rPr lang="en-US" sz="3200" b="1" noProof="1" smtClean="0">
                <a:latin typeface="Gravur-Condensed" pitchFamily="2" charset="0"/>
                <a:cs typeface="Arial" pitchFamily="34" charset="0"/>
              </a:rPr>
              <a:t> </a:t>
            </a:r>
            <a:r>
              <a:rPr lang="id-ID" sz="3200" b="1" noProof="1" smtClean="0">
                <a:latin typeface="Gravur-Condensed" pitchFamily="2" charset="0"/>
                <a:cs typeface="Arial" pitchFamily="34" charset="0"/>
              </a:rPr>
              <a:t>business development loop   </a:t>
            </a:r>
          </a:p>
          <a:p>
            <a:r>
              <a:rPr lang="id-ID" sz="3200" b="1" noProof="1">
                <a:latin typeface="Gravur-Condensed" pitchFamily="2" charset="0"/>
                <a:cs typeface="Arial" pitchFamily="34" charset="0"/>
              </a:rPr>
              <a:t> </a:t>
            </a:r>
            <a:r>
              <a:rPr lang="id-ID" sz="3200" b="1" noProof="1" smtClean="0">
                <a:latin typeface="Gravur-Condensed" pitchFamily="2" charset="0"/>
                <a:cs typeface="Arial" pitchFamily="34" charset="0"/>
              </a:rPr>
              <a:t>          strategy</a:t>
            </a:r>
            <a:endParaRPr lang="id-ID" sz="3200" noProof="1">
              <a:latin typeface="Gravur-Condensed" panose="02000506020000020004" pitchFamily="2" charset="0"/>
            </a:endParaRPr>
          </a:p>
          <a:p>
            <a:endParaRPr lang="id-ID" sz="3200" dirty="0" smtClean="0">
              <a:latin typeface="Gravur-Condensed" panose="02000506020000020004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011400" y="12654086"/>
            <a:ext cx="6585080" cy="4795714"/>
            <a:chOff x="15011400" y="6117148"/>
            <a:chExt cx="6585080" cy="4795714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15011400" y="10342450"/>
              <a:ext cx="3820531" cy="477950"/>
            </a:xfrm>
            <a:prstGeom prst="line">
              <a:avLst/>
            </a:prstGeom>
            <a:ln w="1174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" name="Straight Connector 2047"/>
            <p:cNvCxnSpPr/>
            <p:nvPr/>
          </p:nvCxnSpPr>
          <p:spPr>
            <a:xfrm>
              <a:off x="18034735" y="10434912"/>
              <a:ext cx="3561745" cy="477950"/>
            </a:xfrm>
            <a:prstGeom prst="line">
              <a:avLst/>
            </a:prstGeom>
            <a:ln w="1174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" name="Flowchart: Connector 2048"/>
            <p:cNvSpPr/>
            <p:nvPr/>
          </p:nvSpPr>
          <p:spPr>
            <a:xfrm>
              <a:off x="19389978" y="9491592"/>
              <a:ext cx="505128" cy="548711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19935170" y="7811918"/>
              <a:ext cx="505128" cy="548711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18682692" y="6321070"/>
              <a:ext cx="505128" cy="548711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16620923" y="6619337"/>
              <a:ext cx="505128" cy="548711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15912410" y="8077789"/>
              <a:ext cx="505128" cy="548711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50" name="TextBox 2049"/>
            <p:cNvSpPr txBox="1"/>
            <p:nvPr/>
          </p:nvSpPr>
          <p:spPr>
            <a:xfrm>
              <a:off x="20041789" y="9786968"/>
              <a:ext cx="716981" cy="59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b="1" dirty="0" smtClean="0"/>
                <a:t>1</a:t>
              </a:r>
              <a:endParaRPr lang="id-ID" sz="3200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284051" y="6117148"/>
              <a:ext cx="716981" cy="59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b="1" dirty="0" smtClean="0"/>
                <a:t>3</a:t>
              </a:r>
              <a:endParaRPr lang="id-ID" sz="3200" b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848939" y="6353354"/>
              <a:ext cx="716981" cy="59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b="1" dirty="0" smtClean="0"/>
                <a:t>4</a:t>
              </a:r>
              <a:endParaRPr lang="id-ID" sz="32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5206658" y="8241490"/>
              <a:ext cx="716981" cy="59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b="1" dirty="0" smtClean="0"/>
                <a:t>5</a:t>
              </a:r>
              <a:endParaRPr lang="id-ID" sz="3200" b="1" dirty="0"/>
            </a:p>
          </p:txBody>
        </p:sp>
        <p:sp>
          <p:nvSpPr>
            <p:cNvPr id="54" name="Flowchart: Connector 53"/>
            <p:cNvSpPr/>
            <p:nvPr/>
          </p:nvSpPr>
          <p:spPr>
            <a:xfrm>
              <a:off x="16565920" y="9533453"/>
              <a:ext cx="505128" cy="548711"/>
            </a:xfrm>
            <a:prstGeom prst="flowChartConnector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912410" y="9760543"/>
              <a:ext cx="716981" cy="5903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3200" b="1" dirty="0" smtClean="0"/>
                <a:t>6</a:t>
              </a:r>
              <a:endParaRPr lang="id-ID" sz="3200" b="1" dirty="0"/>
            </a:p>
          </p:txBody>
        </p:sp>
      </p:grpSp>
      <p:cxnSp>
        <p:nvCxnSpPr>
          <p:cNvPr id="2055" name="Straight Connector 2054"/>
          <p:cNvCxnSpPr/>
          <p:nvPr/>
        </p:nvCxnSpPr>
        <p:spPr>
          <a:xfrm>
            <a:off x="14706600" y="20539979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4680588" y="21945600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4706600" y="23469600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4732975" y="25069800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4680588" y="27203400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4642254" y="29413200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4680588" y="31040521"/>
            <a:ext cx="141992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Content Placeholder 8"/>
          <p:cNvPicPr>
            <a:picLocks noChangeAspect="1"/>
          </p:cNvPicPr>
          <p:nvPr/>
        </p:nvPicPr>
        <p:blipFill rotWithShape="1">
          <a:blip r:embed="rId12" cstate="print"/>
          <a:srcRect l="11478" t="13348" r="6116"/>
          <a:stretch/>
        </p:blipFill>
        <p:spPr>
          <a:xfrm>
            <a:off x="14967132" y="4722889"/>
            <a:ext cx="7539441" cy="5170317"/>
          </a:xfrm>
          <a:prstGeom prst="rect">
            <a:avLst/>
          </a:prstGeom>
        </p:spPr>
      </p:pic>
      <p:graphicFrame>
        <p:nvGraphicFramePr>
          <p:cNvPr id="56" name="Diagram 55"/>
          <p:cNvGraphicFramePr/>
          <p:nvPr>
            <p:extLst>
              <p:ext uri="{D42A27DB-BD31-4B8C-83A1-F6EECF244321}">
                <p14:modId xmlns:p14="http://schemas.microsoft.com/office/powerpoint/2010/main" val="2483087776"/>
              </p:ext>
            </p:extLst>
          </p:nvPr>
        </p:nvGraphicFramePr>
        <p:xfrm>
          <a:off x="21780435" y="2971800"/>
          <a:ext cx="6032565" cy="8965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4647945" y="8972566"/>
            <a:ext cx="1067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Gravur-Condensed" panose="02000506020000020004" pitchFamily="2" charset="0"/>
              </a:rPr>
              <a:t>(A)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2807084" y="911831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Gravur-Condensed" panose="02000506020000020004" pitchFamily="2" charset="0"/>
              </a:rPr>
              <a:t>(B)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56141" y="10287000"/>
            <a:ext cx="14176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Gravur-Condensed" panose="02000506020000020004" pitchFamily="2" charset="0"/>
              </a:rPr>
              <a:t>Figure 2. (A) : </a:t>
            </a:r>
            <a:r>
              <a:rPr lang="en-US" sz="3200" b="1" dirty="0" smtClean="0">
                <a:latin typeface="Gravur-Condensed" panose="02000506020000020004" pitchFamily="2" charset="0"/>
              </a:rPr>
              <a:t>The b</a:t>
            </a:r>
            <a:r>
              <a:rPr lang="id-ID" sz="3200" b="1" dirty="0" smtClean="0">
                <a:latin typeface="Gravur-Condensed" panose="02000506020000020004" pitchFamily="2" charset="0"/>
              </a:rPr>
              <a:t>utterfly approach </a:t>
            </a:r>
            <a:r>
              <a:rPr lang="en-US" sz="3200" b="1" dirty="0" smtClean="0">
                <a:latin typeface="Gravur-Condensed" panose="02000506020000020004" pitchFamily="2" charset="0"/>
              </a:rPr>
              <a:t>to </a:t>
            </a:r>
            <a:r>
              <a:rPr lang="id-ID" sz="3200" b="1" dirty="0" smtClean="0">
                <a:latin typeface="Gravur-Condensed" panose="02000506020000020004" pitchFamily="2" charset="0"/>
              </a:rPr>
              <a:t>capacity development (GIZ capacity works, 2014), (B) CLAPS and MA&amp;D analysis</a:t>
            </a:r>
            <a:endParaRPr lang="id-ID" sz="3200" b="1" dirty="0">
              <a:latin typeface="Gravur-Condensed" panose="02000506020000020004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051001" y="5416513"/>
            <a:ext cx="20135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800" dirty="0" smtClean="0"/>
              <a:t>Resource identification : Forest, Non</a:t>
            </a:r>
            <a:r>
              <a:rPr lang="en-US" sz="1800" dirty="0" smtClean="0"/>
              <a:t>-</a:t>
            </a:r>
            <a:r>
              <a:rPr lang="id-ID" sz="1800" dirty="0" smtClean="0"/>
              <a:t> Forest</a:t>
            </a:r>
          </a:p>
          <a:p>
            <a:r>
              <a:rPr lang="id-ID" sz="1800" dirty="0" smtClean="0"/>
              <a:t>----------------</a:t>
            </a:r>
          </a:p>
          <a:p>
            <a:r>
              <a:rPr lang="en-US" sz="1800" dirty="0" smtClean="0"/>
              <a:t>C</a:t>
            </a:r>
            <a:r>
              <a:rPr lang="id-ID" sz="1800" dirty="0" smtClean="0"/>
              <a:t>riteria</a:t>
            </a:r>
            <a:r>
              <a:rPr lang="en-US" sz="1800" dirty="0" smtClean="0"/>
              <a:t>-based selection</a:t>
            </a:r>
            <a:endParaRPr lang="id-ID" sz="1800" dirty="0" smtClean="0"/>
          </a:p>
          <a:p>
            <a:r>
              <a:rPr lang="id-ID" sz="1800" dirty="0" smtClean="0"/>
              <a:t>---------------</a:t>
            </a:r>
          </a:p>
          <a:p>
            <a:r>
              <a:rPr lang="id-ID" sz="1800" dirty="0" smtClean="0"/>
              <a:t>Market </a:t>
            </a:r>
            <a:r>
              <a:rPr lang="en-US" sz="1800" dirty="0" smtClean="0"/>
              <a:t>opportunity</a:t>
            </a:r>
            <a:endParaRPr lang="id-ID" sz="1800" dirty="0" smtClean="0"/>
          </a:p>
          <a:p>
            <a:r>
              <a:rPr lang="id-ID" sz="1800" dirty="0" smtClean="0"/>
              <a:t>---------------</a:t>
            </a:r>
          </a:p>
          <a:p>
            <a:r>
              <a:rPr lang="id-ID" sz="1800" dirty="0" smtClean="0"/>
              <a:t>NTFP priority</a:t>
            </a:r>
            <a:endParaRPr lang="id-ID" sz="1800" dirty="0"/>
          </a:p>
        </p:txBody>
      </p:sp>
      <p:sp>
        <p:nvSpPr>
          <p:cNvPr id="19" name="Oval 18"/>
          <p:cNvSpPr/>
          <p:nvPr/>
        </p:nvSpPr>
        <p:spPr>
          <a:xfrm>
            <a:off x="25755600" y="6553200"/>
            <a:ext cx="381000" cy="381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Oval 65"/>
          <p:cNvSpPr/>
          <p:nvPr/>
        </p:nvSpPr>
        <p:spPr>
          <a:xfrm>
            <a:off x="25667183" y="6994963"/>
            <a:ext cx="381000" cy="381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Oval 66"/>
          <p:cNvSpPr/>
          <p:nvPr/>
        </p:nvSpPr>
        <p:spPr>
          <a:xfrm>
            <a:off x="23818201" y="7166879"/>
            <a:ext cx="381000" cy="381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8" name="Oval 67"/>
          <p:cNvSpPr/>
          <p:nvPr/>
        </p:nvSpPr>
        <p:spPr>
          <a:xfrm>
            <a:off x="23007820" y="5676900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Oval 68"/>
          <p:cNvSpPr/>
          <p:nvPr/>
        </p:nvSpPr>
        <p:spPr>
          <a:xfrm>
            <a:off x="24341704" y="5333998"/>
            <a:ext cx="381000" cy="381000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Oval 69"/>
          <p:cNvSpPr/>
          <p:nvPr/>
        </p:nvSpPr>
        <p:spPr>
          <a:xfrm>
            <a:off x="24177144" y="7861906"/>
            <a:ext cx="381000" cy="381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1" name="Oval 70"/>
          <p:cNvSpPr/>
          <p:nvPr/>
        </p:nvSpPr>
        <p:spPr>
          <a:xfrm>
            <a:off x="24838911" y="8115950"/>
            <a:ext cx="381000" cy="381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Oval 71"/>
          <p:cNvSpPr/>
          <p:nvPr/>
        </p:nvSpPr>
        <p:spPr>
          <a:xfrm>
            <a:off x="26136728" y="5885788"/>
            <a:ext cx="381000" cy="381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72"/>
          <p:cNvSpPr/>
          <p:nvPr/>
        </p:nvSpPr>
        <p:spPr>
          <a:xfrm>
            <a:off x="25946228" y="5381736"/>
            <a:ext cx="381000" cy="381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1"/>
          <p:cNvCxnSpPr/>
          <p:nvPr/>
        </p:nvCxnSpPr>
        <p:spPr>
          <a:xfrm>
            <a:off x="29733497" y="5197763"/>
            <a:ext cx="13304422" cy="29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29733497" y="6324600"/>
            <a:ext cx="133044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756308" y="7454333"/>
            <a:ext cx="132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9779119" y="9557341"/>
            <a:ext cx="132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9706491" y="10591800"/>
            <a:ext cx="133044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29756308" y="11657057"/>
            <a:ext cx="132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6" name="Picture 206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0" b="22799"/>
          <a:stretch/>
        </p:blipFill>
        <p:spPr>
          <a:xfrm>
            <a:off x="29352426" y="24947229"/>
            <a:ext cx="13847749" cy="565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1080</Words>
  <Application>Microsoft Office PowerPoint</Application>
  <PresentationFormat>Custom</PresentationFormat>
  <Paragraphs>205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Gravur-Condensed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Axioo</dc:creator>
  <cp:lastModifiedBy>bioclime server</cp:lastModifiedBy>
  <cp:revision>430</cp:revision>
  <cp:lastPrinted>2016-07-21T09:33:58Z</cp:lastPrinted>
  <dcterms:created xsi:type="dcterms:W3CDTF">2011-06-27T03:17:43Z</dcterms:created>
  <dcterms:modified xsi:type="dcterms:W3CDTF">2016-09-08T04:35:31Z</dcterms:modified>
</cp:coreProperties>
</file>