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43891200" cy="32918400"/>
  <p:notesSz cx="9661525" cy="6881813"/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6583363" indent="-5211763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00"/>
    <a:srgbClr val="C21828"/>
    <a:srgbClr val="EEF0AC"/>
    <a:srgbClr val="660033"/>
    <a:srgbClr val="990033"/>
    <a:srgbClr val="660066"/>
    <a:srgbClr val="80008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667" autoAdjust="0"/>
  </p:normalViewPr>
  <p:slideViewPr>
    <p:cSldViewPr>
      <p:cViewPr>
        <p:scale>
          <a:sx n="30" d="100"/>
          <a:sy n="30" d="100"/>
        </p:scale>
        <p:origin x="-1302" y="-254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58DB5-8C24-444C-BC2C-09A41C54C05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2B0D3A67-EE2D-4E0E-A6EC-C747763142E6}">
      <dgm:prSet phldrT="[Text]"/>
      <dgm:spPr/>
      <dgm:t>
        <a:bodyPr/>
        <a:lstStyle/>
        <a:p>
          <a:r>
            <a:rPr lang="en-US" dirty="0" smtClean="0"/>
            <a:t>Rotan</a:t>
          </a:r>
          <a:endParaRPr lang="id-ID" dirty="0"/>
        </a:p>
      </dgm:t>
    </dgm:pt>
    <dgm:pt modelId="{5E78F4AA-2ED3-4AD0-ADC1-5426957E4558}" type="parTrans" cxnId="{39B76349-482F-4E32-923B-D4262CE13468}">
      <dgm:prSet/>
      <dgm:spPr/>
      <dgm:t>
        <a:bodyPr/>
        <a:lstStyle/>
        <a:p>
          <a:endParaRPr lang="id-ID"/>
        </a:p>
      </dgm:t>
    </dgm:pt>
    <dgm:pt modelId="{98616922-3F8F-43B8-B884-A1DA8D0FC42A}" type="sibTrans" cxnId="{39B76349-482F-4E32-923B-D4262CE13468}">
      <dgm:prSet/>
      <dgm:spPr/>
      <dgm:t>
        <a:bodyPr/>
        <a:lstStyle/>
        <a:p>
          <a:endParaRPr lang="id-ID"/>
        </a:p>
      </dgm:t>
    </dgm:pt>
    <dgm:pt modelId="{B525AACD-610D-42D5-B0A9-A94E08677B84}">
      <dgm:prSet phldrT="[Text]"/>
      <dgm:spPr/>
      <dgm:t>
        <a:bodyPr/>
        <a:lstStyle/>
        <a:p>
          <a:r>
            <a:rPr lang="en-US" dirty="0" smtClean="0"/>
            <a:t>Kopi</a:t>
          </a:r>
          <a:endParaRPr lang="id-ID" dirty="0"/>
        </a:p>
      </dgm:t>
    </dgm:pt>
    <dgm:pt modelId="{5E8F4F14-B140-4FE3-96D1-28EF8BF08460}" type="parTrans" cxnId="{F960F788-0AD2-4883-9CA4-FCE4FA257C83}">
      <dgm:prSet/>
      <dgm:spPr/>
      <dgm:t>
        <a:bodyPr/>
        <a:lstStyle/>
        <a:p>
          <a:endParaRPr lang="id-ID"/>
        </a:p>
      </dgm:t>
    </dgm:pt>
    <dgm:pt modelId="{2A943894-58E2-44A9-8387-AF17E572B731}" type="sibTrans" cxnId="{F960F788-0AD2-4883-9CA4-FCE4FA257C83}">
      <dgm:prSet/>
      <dgm:spPr/>
      <dgm:t>
        <a:bodyPr/>
        <a:lstStyle/>
        <a:p>
          <a:endParaRPr lang="id-ID"/>
        </a:p>
      </dgm:t>
    </dgm:pt>
    <dgm:pt modelId="{B58E470E-7256-4E9A-B472-7017E04BD14B}">
      <dgm:prSet phldrT="[Text]"/>
      <dgm:spPr/>
      <dgm:t>
        <a:bodyPr/>
        <a:lstStyle/>
        <a:p>
          <a:r>
            <a:rPr lang="en-US" dirty="0" smtClean="0"/>
            <a:t>Madu sialang</a:t>
          </a:r>
          <a:endParaRPr lang="id-ID" dirty="0"/>
        </a:p>
      </dgm:t>
    </dgm:pt>
    <dgm:pt modelId="{7A6D456D-B474-4E96-9348-70D713D119B2}" type="parTrans" cxnId="{D0C06D5E-4064-4564-AE8D-6F8BC26865E2}">
      <dgm:prSet/>
      <dgm:spPr/>
      <dgm:t>
        <a:bodyPr/>
        <a:lstStyle/>
        <a:p>
          <a:endParaRPr lang="id-ID"/>
        </a:p>
      </dgm:t>
    </dgm:pt>
    <dgm:pt modelId="{5F183972-9CED-4158-987E-ADAA54186387}" type="sibTrans" cxnId="{D0C06D5E-4064-4564-AE8D-6F8BC26865E2}">
      <dgm:prSet/>
      <dgm:spPr/>
      <dgm:t>
        <a:bodyPr/>
        <a:lstStyle/>
        <a:p>
          <a:endParaRPr lang="id-ID"/>
        </a:p>
      </dgm:t>
    </dgm:pt>
    <dgm:pt modelId="{FF365E17-231C-4F56-9A61-451152BE885E}">
      <dgm:prSet phldrT="[Text]"/>
      <dgm:spPr/>
      <dgm:t>
        <a:bodyPr/>
        <a:lstStyle/>
        <a:p>
          <a:r>
            <a:rPr lang="en-US" dirty="0" smtClean="0"/>
            <a:t>Rotan</a:t>
          </a:r>
          <a:endParaRPr lang="id-ID" dirty="0"/>
        </a:p>
      </dgm:t>
    </dgm:pt>
    <dgm:pt modelId="{BCE694D5-E22E-478F-8BA6-E83D680DA61F}" type="parTrans" cxnId="{32CD2B86-E790-4F70-B398-C14DFD257373}">
      <dgm:prSet/>
      <dgm:spPr/>
      <dgm:t>
        <a:bodyPr/>
        <a:lstStyle/>
        <a:p>
          <a:endParaRPr lang="id-ID"/>
        </a:p>
      </dgm:t>
    </dgm:pt>
    <dgm:pt modelId="{567D407A-7570-47BD-81ED-A06D54D0DA78}" type="sibTrans" cxnId="{32CD2B86-E790-4F70-B398-C14DFD257373}">
      <dgm:prSet/>
      <dgm:spPr/>
      <dgm:t>
        <a:bodyPr/>
        <a:lstStyle/>
        <a:p>
          <a:endParaRPr lang="id-ID"/>
        </a:p>
      </dgm:t>
    </dgm:pt>
    <dgm:pt modelId="{86089D57-4C18-40F0-BBF7-165F95776D7E}">
      <dgm:prSet phldrT="[Text]"/>
      <dgm:spPr/>
      <dgm:t>
        <a:bodyPr/>
        <a:lstStyle/>
        <a:p>
          <a:endParaRPr lang="id-ID"/>
        </a:p>
      </dgm:t>
    </dgm:pt>
    <dgm:pt modelId="{C49630CA-2708-4019-ACE2-2C740035CB5A}" type="parTrans" cxnId="{4F1B063B-C640-4881-A884-AF49E0132104}">
      <dgm:prSet/>
      <dgm:spPr/>
      <dgm:t>
        <a:bodyPr/>
        <a:lstStyle/>
        <a:p>
          <a:endParaRPr lang="id-ID"/>
        </a:p>
      </dgm:t>
    </dgm:pt>
    <dgm:pt modelId="{A4D0EBAE-0D42-4142-8175-CA7CE06988F8}" type="sibTrans" cxnId="{4F1B063B-C640-4881-A884-AF49E0132104}">
      <dgm:prSet/>
      <dgm:spPr/>
      <dgm:t>
        <a:bodyPr/>
        <a:lstStyle/>
        <a:p>
          <a:endParaRPr lang="id-ID"/>
        </a:p>
      </dgm:t>
    </dgm:pt>
    <dgm:pt modelId="{83DD867C-757F-4BCE-A91E-9BEFEB670312}">
      <dgm:prSet phldrT="[Text]"/>
      <dgm:spPr/>
      <dgm:t>
        <a:bodyPr/>
        <a:lstStyle/>
        <a:p>
          <a:endParaRPr lang="id-ID" dirty="0"/>
        </a:p>
      </dgm:t>
    </dgm:pt>
    <dgm:pt modelId="{6631F765-F106-45BA-8B31-3BF21470DFB3}" type="parTrans" cxnId="{15A3980A-E84C-4504-9709-CAA8C8896258}">
      <dgm:prSet/>
      <dgm:spPr/>
      <dgm:t>
        <a:bodyPr/>
        <a:lstStyle/>
        <a:p>
          <a:endParaRPr lang="id-ID"/>
        </a:p>
      </dgm:t>
    </dgm:pt>
    <dgm:pt modelId="{7A1EC48D-CE48-4D79-B8EC-19FD93E2779D}" type="sibTrans" cxnId="{15A3980A-E84C-4504-9709-CAA8C8896258}">
      <dgm:prSet/>
      <dgm:spPr/>
      <dgm:t>
        <a:bodyPr/>
        <a:lstStyle/>
        <a:p>
          <a:endParaRPr lang="id-ID"/>
        </a:p>
      </dgm:t>
    </dgm:pt>
    <dgm:pt modelId="{60B2BB6B-4335-4BF8-989F-1CA218AEB6C2}" type="pres">
      <dgm:prSet presAssocID="{F1658DB5-8C24-444C-BC2C-09A41C54C05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76D10C8-0D1D-4DBC-B3FD-85E89B1AA7D6}" type="pres">
      <dgm:prSet presAssocID="{F1658DB5-8C24-444C-BC2C-09A41C54C054}" presName="ellipse" presStyleLbl="trBgShp" presStyleIdx="0" presStyleCnt="1"/>
      <dgm:spPr/>
    </dgm:pt>
    <dgm:pt modelId="{5CFA198B-4B19-41E7-9E3A-6413E043D50E}" type="pres">
      <dgm:prSet presAssocID="{F1658DB5-8C24-444C-BC2C-09A41C54C054}" presName="arrow1" presStyleLbl="fgShp" presStyleIdx="0" presStyleCnt="1"/>
      <dgm:spPr/>
    </dgm:pt>
    <dgm:pt modelId="{9B38AE07-F13C-47BD-9B68-921371C12DB3}" type="pres">
      <dgm:prSet presAssocID="{F1658DB5-8C24-444C-BC2C-09A41C54C05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F53277-DE7C-4E2A-8A41-C4AC83EF4AD2}" type="pres">
      <dgm:prSet presAssocID="{B525AACD-610D-42D5-B0A9-A94E08677B8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BA1597-28EF-43F7-AA3E-2ADFE477CC6C}" type="pres">
      <dgm:prSet presAssocID="{B58E470E-7256-4E9A-B472-7017E04BD14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7A47D9-3701-47A8-AD1C-BE40835C8CE3}" type="pres">
      <dgm:prSet presAssocID="{FF365E17-231C-4F56-9A61-451152BE885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C27BBA-4226-45BB-875B-0BB008E1E070}" type="pres">
      <dgm:prSet presAssocID="{F1658DB5-8C24-444C-BC2C-09A41C54C054}" presName="funnel" presStyleLbl="trAlignAcc1" presStyleIdx="0" presStyleCnt="1"/>
      <dgm:spPr/>
      <dgm:t>
        <a:bodyPr/>
        <a:lstStyle/>
        <a:p>
          <a:endParaRPr lang="id-ID"/>
        </a:p>
      </dgm:t>
    </dgm:pt>
  </dgm:ptLst>
  <dgm:cxnLst>
    <dgm:cxn modelId="{65B7129B-5CD2-4AB9-B03E-FAC3658054F0}" type="presOf" srcId="{F1658DB5-8C24-444C-BC2C-09A41C54C054}" destId="{60B2BB6B-4335-4BF8-989F-1CA218AEB6C2}" srcOrd="0" destOrd="0" presId="urn:microsoft.com/office/officeart/2005/8/layout/funnel1"/>
    <dgm:cxn modelId="{F2301C7F-5730-4441-8495-B91975ABCC7F}" type="presOf" srcId="{B58E470E-7256-4E9A-B472-7017E04BD14B}" destId="{F1F53277-DE7C-4E2A-8A41-C4AC83EF4AD2}" srcOrd="0" destOrd="0" presId="urn:microsoft.com/office/officeart/2005/8/layout/funnel1"/>
    <dgm:cxn modelId="{D0C06D5E-4064-4564-AE8D-6F8BC26865E2}" srcId="{F1658DB5-8C24-444C-BC2C-09A41C54C054}" destId="{B58E470E-7256-4E9A-B472-7017E04BD14B}" srcOrd="2" destOrd="0" parTransId="{7A6D456D-B474-4E96-9348-70D713D119B2}" sibTransId="{5F183972-9CED-4158-987E-ADAA54186387}"/>
    <dgm:cxn modelId="{F960F788-0AD2-4883-9CA4-FCE4FA257C83}" srcId="{F1658DB5-8C24-444C-BC2C-09A41C54C054}" destId="{B525AACD-610D-42D5-B0A9-A94E08677B84}" srcOrd="1" destOrd="0" parTransId="{5E8F4F14-B140-4FE3-96D1-28EF8BF08460}" sibTransId="{2A943894-58E2-44A9-8387-AF17E572B731}"/>
    <dgm:cxn modelId="{15A3980A-E84C-4504-9709-CAA8C8896258}" srcId="{F1658DB5-8C24-444C-BC2C-09A41C54C054}" destId="{83DD867C-757F-4BCE-A91E-9BEFEB670312}" srcOrd="5" destOrd="0" parTransId="{6631F765-F106-45BA-8B31-3BF21470DFB3}" sibTransId="{7A1EC48D-CE48-4D79-B8EC-19FD93E2779D}"/>
    <dgm:cxn modelId="{39B76349-482F-4E32-923B-D4262CE13468}" srcId="{F1658DB5-8C24-444C-BC2C-09A41C54C054}" destId="{2B0D3A67-EE2D-4E0E-A6EC-C747763142E6}" srcOrd="0" destOrd="0" parTransId="{5E78F4AA-2ED3-4AD0-ADC1-5426957E4558}" sibTransId="{98616922-3F8F-43B8-B884-A1DA8D0FC42A}"/>
    <dgm:cxn modelId="{8E7F6A07-9A16-4729-ADD7-631F01D52A46}" type="presOf" srcId="{B525AACD-610D-42D5-B0A9-A94E08677B84}" destId="{73BA1597-28EF-43F7-AA3E-2ADFE477CC6C}" srcOrd="0" destOrd="0" presId="urn:microsoft.com/office/officeart/2005/8/layout/funnel1"/>
    <dgm:cxn modelId="{866099CC-8243-4C48-9590-1578477F3907}" type="presOf" srcId="{FF365E17-231C-4F56-9A61-451152BE885E}" destId="{9B38AE07-F13C-47BD-9B68-921371C12DB3}" srcOrd="0" destOrd="0" presId="urn:microsoft.com/office/officeart/2005/8/layout/funnel1"/>
    <dgm:cxn modelId="{B29ED457-7451-4FB6-BD9A-7952CEACBEFF}" type="presOf" srcId="{2B0D3A67-EE2D-4E0E-A6EC-C747763142E6}" destId="{457A47D9-3701-47A8-AD1C-BE40835C8CE3}" srcOrd="0" destOrd="0" presId="urn:microsoft.com/office/officeart/2005/8/layout/funnel1"/>
    <dgm:cxn modelId="{32CD2B86-E790-4F70-B398-C14DFD257373}" srcId="{F1658DB5-8C24-444C-BC2C-09A41C54C054}" destId="{FF365E17-231C-4F56-9A61-451152BE885E}" srcOrd="3" destOrd="0" parTransId="{BCE694D5-E22E-478F-8BA6-E83D680DA61F}" sibTransId="{567D407A-7570-47BD-81ED-A06D54D0DA78}"/>
    <dgm:cxn modelId="{4F1B063B-C640-4881-A884-AF49E0132104}" srcId="{F1658DB5-8C24-444C-BC2C-09A41C54C054}" destId="{86089D57-4C18-40F0-BBF7-165F95776D7E}" srcOrd="4" destOrd="0" parTransId="{C49630CA-2708-4019-ACE2-2C740035CB5A}" sibTransId="{A4D0EBAE-0D42-4142-8175-CA7CE06988F8}"/>
    <dgm:cxn modelId="{AC90CABC-9049-4A5C-9EEB-326D6A05CC2F}" type="presParOf" srcId="{60B2BB6B-4335-4BF8-989F-1CA218AEB6C2}" destId="{E76D10C8-0D1D-4DBC-B3FD-85E89B1AA7D6}" srcOrd="0" destOrd="0" presId="urn:microsoft.com/office/officeart/2005/8/layout/funnel1"/>
    <dgm:cxn modelId="{5D8093E9-FAB4-483A-8499-93A8DF915F60}" type="presParOf" srcId="{60B2BB6B-4335-4BF8-989F-1CA218AEB6C2}" destId="{5CFA198B-4B19-41E7-9E3A-6413E043D50E}" srcOrd="1" destOrd="0" presId="urn:microsoft.com/office/officeart/2005/8/layout/funnel1"/>
    <dgm:cxn modelId="{6C3FC7CE-704D-4D16-912C-7BD07842049B}" type="presParOf" srcId="{60B2BB6B-4335-4BF8-989F-1CA218AEB6C2}" destId="{9B38AE07-F13C-47BD-9B68-921371C12DB3}" srcOrd="2" destOrd="0" presId="urn:microsoft.com/office/officeart/2005/8/layout/funnel1"/>
    <dgm:cxn modelId="{5E3FA11D-F793-4178-87B0-AF81025CFCB6}" type="presParOf" srcId="{60B2BB6B-4335-4BF8-989F-1CA218AEB6C2}" destId="{F1F53277-DE7C-4E2A-8A41-C4AC83EF4AD2}" srcOrd="3" destOrd="0" presId="urn:microsoft.com/office/officeart/2005/8/layout/funnel1"/>
    <dgm:cxn modelId="{D3C2A559-E29C-43FB-A4A5-D27847EEE58D}" type="presParOf" srcId="{60B2BB6B-4335-4BF8-989F-1CA218AEB6C2}" destId="{73BA1597-28EF-43F7-AA3E-2ADFE477CC6C}" srcOrd="4" destOrd="0" presId="urn:microsoft.com/office/officeart/2005/8/layout/funnel1"/>
    <dgm:cxn modelId="{3E118025-E8BE-48AA-ABA3-C2D6E4B9D1C4}" type="presParOf" srcId="{60B2BB6B-4335-4BF8-989F-1CA218AEB6C2}" destId="{457A47D9-3701-47A8-AD1C-BE40835C8CE3}" srcOrd="5" destOrd="0" presId="urn:microsoft.com/office/officeart/2005/8/layout/funnel1"/>
    <dgm:cxn modelId="{25450240-6054-4F8B-9A36-2F78A467B6B1}" type="presParOf" srcId="{60B2BB6B-4335-4BF8-989F-1CA218AEB6C2}" destId="{EAC27BBA-4226-45BB-875B-0BB008E1E07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D10C8-0D1D-4DBC-B3FD-85E89B1AA7D6}">
      <dsp:nvSpPr>
        <dsp:cNvPr id="0" name=""/>
        <dsp:cNvSpPr/>
      </dsp:nvSpPr>
      <dsp:spPr>
        <a:xfrm>
          <a:off x="1064747" y="2265565"/>
          <a:ext cx="3891004" cy="135129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A198B-4B19-41E7-9E3A-6413E043D50E}">
      <dsp:nvSpPr>
        <dsp:cNvPr id="0" name=""/>
        <dsp:cNvSpPr/>
      </dsp:nvSpPr>
      <dsp:spPr>
        <a:xfrm>
          <a:off x="2639247" y="5574427"/>
          <a:ext cx="754070" cy="482605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8AE07-F13C-47BD-9B68-921371C12DB3}">
      <dsp:nvSpPr>
        <dsp:cNvPr id="0" name=""/>
        <dsp:cNvSpPr/>
      </dsp:nvSpPr>
      <dsp:spPr>
        <a:xfrm>
          <a:off x="1206512" y="5960511"/>
          <a:ext cx="3619539" cy="904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Rotan</a:t>
          </a:r>
          <a:endParaRPr lang="id-ID" sz="3200" kern="1200" dirty="0"/>
        </a:p>
      </dsp:txBody>
      <dsp:txXfrm>
        <a:off x="1206512" y="5960511"/>
        <a:ext cx="3619539" cy="904884"/>
      </dsp:txXfrm>
    </dsp:sp>
    <dsp:sp modelId="{F1F53277-DE7C-4E2A-8A41-C4AC83EF4AD2}">
      <dsp:nvSpPr>
        <dsp:cNvPr id="0" name=""/>
        <dsp:cNvSpPr/>
      </dsp:nvSpPr>
      <dsp:spPr>
        <a:xfrm>
          <a:off x="2479384" y="3721223"/>
          <a:ext cx="1357327" cy="13573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Madu sialang</a:t>
          </a:r>
          <a:endParaRPr lang="id-ID" sz="2500" kern="1200" dirty="0"/>
        </a:p>
      </dsp:txBody>
      <dsp:txXfrm>
        <a:off x="2678160" y="3919999"/>
        <a:ext cx="959775" cy="959775"/>
      </dsp:txXfrm>
    </dsp:sp>
    <dsp:sp modelId="{73BA1597-28EF-43F7-AA3E-2ADFE477CC6C}">
      <dsp:nvSpPr>
        <dsp:cNvPr id="0" name=""/>
        <dsp:cNvSpPr/>
      </dsp:nvSpPr>
      <dsp:spPr>
        <a:xfrm>
          <a:off x="1508141" y="2702926"/>
          <a:ext cx="1357327" cy="135732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Kopi</a:t>
          </a:r>
          <a:endParaRPr lang="id-ID" sz="2500" kern="1200" dirty="0"/>
        </a:p>
      </dsp:txBody>
      <dsp:txXfrm>
        <a:off x="1706917" y="2901702"/>
        <a:ext cx="959775" cy="959775"/>
      </dsp:txXfrm>
    </dsp:sp>
    <dsp:sp modelId="{457A47D9-3701-47A8-AD1C-BE40835C8CE3}">
      <dsp:nvSpPr>
        <dsp:cNvPr id="0" name=""/>
        <dsp:cNvSpPr/>
      </dsp:nvSpPr>
      <dsp:spPr>
        <a:xfrm>
          <a:off x="2895631" y="2374754"/>
          <a:ext cx="1357327" cy="135732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Rotan</a:t>
          </a:r>
          <a:endParaRPr lang="id-ID" sz="2500" kern="1200" dirty="0"/>
        </a:p>
      </dsp:txBody>
      <dsp:txXfrm>
        <a:off x="3094407" y="2573530"/>
        <a:ext cx="959775" cy="959775"/>
      </dsp:txXfrm>
    </dsp:sp>
    <dsp:sp modelId="{EAC27BBA-4226-45BB-875B-0BB008E1E070}">
      <dsp:nvSpPr>
        <dsp:cNvPr id="0" name=""/>
        <dsp:cNvSpPr/>
      </dsp:nvSpPr>
      <dsp:spPr>
        <a:xfrm>
          <a:off x="904884" y="2099669"/>
          <a:ext cx="4222795" cy="33782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86661" cy="345684"/>
          </a:xfrm>
          <a:prstGeom prst="rect">
            <a:avLst/>
          </a:prstGeom>
        </p:spPr>
        <p:txBody>
          <a:bodyPr vert="horz" lIns="94500" tIns="47251" rIns="94500" bIns="4725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73188" y="1"/>
            <a:ext cx="4186661" cy="345684"/>
          </a:xfrm>
          <a:prstGeom prst="rect">
            <a:avLst/>
          </a:prstGeom>
        </p:spPr>
        <p:txBody>
          <a:bodyPr vert="horz" lIns="94500" tIns="47251" rIns="94500" bIns="47251" rtlCol="0"/>
          <a:lstStyle>
            <a:lvl1pPr algn="r">
              <a:defRPr sz="1300"/>
            </a:lvl1pPr>
          </a:lstStyle>
          <a:p>
            <a:fld id="{01593F1F-875E-4DE2-95BA-7BFC75976515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4538" y="860425"/>
            <a:ext cx="3092450" cy="2320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00" tIns="47251" rIns="94500" bIns="472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6153" y="3311874"/>
            <a:ext cx="7729220" cy="2709713"/>
          </a:xfrm>
          <a:prstGeom prst="rect">
            <a:avLst/>
          </a:prstGeom>
        </p:spPr>
        <p:txBody>
          <a:bodyPr vert="horz" lIns="94500" tIns="47251" rIns="94500" bIns="472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132"/>
            <a:ext cx="4186661" cy="345683"/>
          </a:xfrm>
          <a:prstGeom prst="rect">
            <a:avLst/>
          </a:prstGeom>
        </p:spPr>
        <p:txBody>
          <a:bodyPr vert="horz" lIns="94500" tIns="47251" rIns="94500" bIns="4725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73188" y="6536132"/>
            <a:ext cx="4186661" cy="345683"/>
          </a:xfrm>
          <a:prstGeom prst="rect">
            <a:avLst/>
          </a:prstGeom>
        </p:spPr>
        <p:txBody>
          <a:bodyPr vert="horz" lIns="94500" tIns="47251" rIns="94500" bIns="47251" rtlCol="0" anchor="b"/>
          <a:lstStyle>
            <a:lvl1pPr algn="r">
              <a:defRPr sz="1300"/>
            </a:lvl1pPr>
          </a:lstStyle>
          <a:p>
            <a:fld id="{1BB1A021-DF59-4609-BF81-30DBBA486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3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A021-DF59-4609-BF81-30DBBA4868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6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94DD-D29D-4135-9447-D48FBCF76EEE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9DEE-5F20-4ABE-BD9E-35331CAE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E619-81D7-4A6A-88C8-BB05D9010763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0988-FC8D-4ABF-A3FB-715D62FDB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E8F1-46FC-4007-B8E1-1653D7C2B596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BDF9-7B78-45EF-B790-443628D1C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C583-395E-464E-96D6-7FA115551F5A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B86E-B48C-46AB-94B7-27317E77E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C2F4-D376-4484-8ABA-E30F481BD6F0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942C-6E6F-442B-9F11-861B196A5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852E-BEDC-476A-B20D-32F5D4A56830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B22D-9CAE-4A07-839C-896DF3E7D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955A-ED34-40CF-9FD5-4B45775468A7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C82F-65D2-44CB-82BE-0DF3C5BD5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30A82-B611-4117-B85E-655B74116808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73B8-EA56-48E9-8BFD-AADFC7FD5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9FC7-5A78-4063-BABD-E6F4C516B8BA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1AAF-718C-4399-B5A9-08EE6F6D3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482C-8670-432C-A212-2A3F15140CAB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1DE9-59E2-4726-8D39-AB90C6CAE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ED08-C775-41EA-92D3-C5D829D52A39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C831-D894-4BAC-B12D-2AA0F073B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4B8D3E-734F-42E7-969F-78902A3D8FFF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8A0D46-3666-477A-A72F-E41BA0CA0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850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25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Data" Target="../diagrams/data1.xml"/><Relationship Id="rId1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 txBox="1">
            <a:spLocks/>
          </p:cNvSpPr>
          <p:nvPr/>
        </p:nvSpPr>
        <p:spPr bwMode="auto">
          <a:xfrm>
            <a:off x="29280982" y="4875859"/>
            <a:ext cx="13990638" cy="25681884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miter lim="800000"/>
            <a:headEnd/>
            <a:tailEnd/>
          </a:ln>
        </p:spPr>
        <p:txBody>
          <a:bodyPr lIns="438912" tIns="219456" rIns="438912" bIns="219456"/>
          <a:lstStyle/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3600" b="1" noProof="1" smtClean="0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3600" b="1" noProof="1" smtClean="0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2800" noProof="1" smtClean="0">
              <a:latin typeface="Gravur-Condensed" pitchFamily="2" charset="0"/>
              <a:cs typeface="Arial" pitchFamily="34" charset="0"/>
            </a:endParaRPr>
          </a:p>
          <a:p>
            <a:pPr marL="457200" indent="-457200" algn="just" defTabSz="438912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d-ID" sz="2800" noProof="1">
              <a:latin typeface="Gravur-Condensed" pitchFamily="2" charset="0"/>
              <a:cs typeface="Arial" pitchFamily="34" charset="0"/>
            </a:endParaRPr>
          </a:p>
          <a:p>
            <a:pPr marL="457200" indent="-457200" algn="just" defTabSz="438912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d-ID" sz="2800" noProof="1" smtClean="0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2800" noProof="1" smtClean="0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28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2800" noProof="1" smtClean="0">
              <a:latin typeface="Gravur-Condensed" pitchFamily="2" charset="0"/>
              <a:cs typeface="Arial" pitchFamily="34" charset="0"/>
            </a:endParaRPr>
          </a:p>
          <a:p>
            <a:pPr marL="457200" indent="-457200" algn="just" defTabSz="438912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d-ID" sz="2800" noProof="1" smtClean="0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 smtClean="0">
              <a:latin typeface="Gravur-Condensed" pitchFamily="2" charset="0"/>
              <a:cs typeface="Arial" pitchFamily="34" charset="0"/>
            </a:endParaRPr>
          </a:p>
          <a:p>
            <a:pPr marL="1958975" indent="-1958975" algn="just" defTabSz="4389120" fontAlgn="auto">
              <a:lnSpc>
                <a:spcPts val="35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3000" b="1" noProof="1" smtClean="0">
              <a:latin typeface="Gravur-Condensed" pitchFamily="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35201" y="325437"/>
            <a:ext cx="28468638" cy="41703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542419" y="703432"/>
            <a:ext cx="27254200" cy="3683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en-US" sz="8000" b="1" noProof="1" smtClean="0">
                <a:solidFill>
                  <a:schemeClr val="bg1"/>
                </a:solidFill>
                <a:latin typeface="Gravur-Condensed" pitchFamily="2" charset="0"/>
                <a:ea typeface="+mj-ea"/>
                <a:cs typeface="+mj-cs"/>
              </a:rPr>
              <a:t>Pengembangan Masyarakat Hutan yang Berdaya Tahan Tinggi</a:t>
            </a:r>
            <a:endParaRPr lang="id-ID" sz="8000" b="1" noProof="1" smtClean="0">
              <a:solidFill>
                <a:schemeClr val="bg1"/>
              </a:solidFill>
              <a:latin typeface="Gravur-Condensed" pitchFamily="2" charset="0"/>
              <a:ea typeface="+mj-ea"/>
              <a:cs typeface="+mj-cs"/>
            </a:endParaRPr>
          </a:p>
          <a:p>
            <a:pPr algn="ctr">
              <a:lnSpc>
                <a:spcPts val="7000"/>
              </a:lnSpc>
              <a:defRPr/>
            </a:pPr>
            <a:endParaRPr lang="id-ID" sz="6600" b="1" noProof="1">
              <a:solidFill>
                <a:schemeClr val="bg1"/>
              </a:solidFill>
              <a:latin typeface="Gravur-Condensed" pitchFamily="2" charset="0"/>
              <a:ea typeface="+mj-ea"/>
              <a:cs typeface="+mj-cs"/>
            </a:endParaRPr>
          </a:p>
          <a:p>
            <a:pPr algn="ctr">
              <a:lnSpc>
                <a:spcPts val="7000"/>
              </a:lnSpc>
              <a:defRPr/>
            </a:pPr>
            <a:r>
              <a:rPr lang="en-US" sz="5400" b="1" noProof="1" smtClean="0">
                <a:solidFill>
                  <a:schemeClr val="bg1"/>
                </a:solidFill>
                <a:latin typeface="Gravur-Condensed" pitchFamily="2" charset="0"/>
                <a:ea typeface="+mj-ea"/>
                <a:cs typeface="+mj-cs"/>
              </a:rPr>
              <a:t>Penguatan Kelembagaan bagi Kelompok Masyarakat dan</a:t>
            </a:r>
            <a:r>
              <a:rPr lang="id-ID" sz="5400" b="1" noProof="1" smtClean="0">
                <a:solidFill>
                  <a:schemeClr val="bg1"/>
                </a:solidFill>
                <a:latin typeface="Gravur-Condensed" pitchFamily="2" charset="0"/>
                <a:ea typeface="+mj-ea"/>
                <a:cs typeface="+mj-cs"/>
              </a:rPr>
              <a:t> </a:t>
            </a:r>
          </a:p>
          <a:p>
            <a:pPr algn="ctr">
              <a:lnSpc>
                <a:spcPts val="7000"/>
              </a:lnSpc>
              <a:defRPr/>
            </a:pPr>
            <a:r>
              <a:rPr lang="en-US" sz="5400" b="1" noProof="1" smtClean="0">
                <a:solidFill>
                  <a:schemeClr val="bg1"/>
                </a:solidFill>
                <a:latin typeface="Gravur-Condensed" pitchFamily="2" charset="0"/>
                <a:ea typeface="+mj-ea"/>
                <a:cs typeface="+mj-cs"/>
              </a:rPr>
              <a:t>Pembinaan Usaha Hasil Hutan Bukan Kayu/HHBK</a:t>
            </a:r>
            <a:r>
              <a:rPr lang="id-ID" sz="5400" b="1" noProof="1" smtClean="0">
                <a:solidFill>
                  <a:schemeClr val="bg1"/>
                </a:solidFill>
                <a:latin typeface="Gravur-Condensed" pitchFamily="2" charset="0"/>
                <a:ea typeface="+mj-ea"/>
                <a:cs typeface="+mj-cs"/>
              </a:rPr>
              <a:t>  </a:t>
            </a:r>
            <a:endParaRPr lang="en-US" sz="5400" b="1" noProof="1">
              <a:solidFill>
                <a:schemeClr val="bg1"/>
              </a:solidFill>
              <a:latin typeface="Gravur-Condensed" pitchFamily="2" charset="0"/>
              <a:ea typeface="+mj-ea"/>
              <a:cs typeface="+mj-cs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29287232" y="18903529"/>
            <a:ext cx="14010820" cy="604370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miter lim="800000"/>
            <a:headEnd/>
            <a:tailEnd/>
          </a:ln>
        </p:spPr>
        <p:txBody>
          <a:bodyPr lIns="438912" tIns="219456" rIns="438912" bIns="219456"/>
          <a:lstStyle/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5400" b="1" noProof="1" smtClean="0">
                <a:latin typeface="Gravur-Condensed" pitchFamily="2" charset="0"/>
              </a:rPr>
              <a:t>Kesimpulan</a:t>
            </a:r>
            <a:endParaRPr lang="en-US" sz="5400" b="1" noProof="1">
              <a:latin typeface="Gravur-Condensed" pitchFamily="2" charset="0"/>
            </a:endParaRPr>
          </a:p>
          <a:p>
            <a:pPr marL="473075" indent="-473075" algn="just" defTabSz="4389120" fontAlgn="auto">
              <a:spcBef>
                <a:spcPts val="300"/>
              </a:spcBef>
              <a:spcAft>
                <a:spcPts val="3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3000" dirty="0" smtClean="0">
                <a:latin typeface="Gravur-Condensed" pitchFamily="2" charset="0"/>
                <a:cs typeface="Arial" pitchFamily="34" charset="0"/>
              </a:rPr>
              <a:t>Masyarakat hutan yang berdaya tahan tinggi dibekali dengan pengetahuan mengenai cara </a:t>
            </a:r>
            <a:r>
              <a:rPr lang="en-US" sz="3000" dirty="0" err="1" smtClean="0">
                <a:latin typeface="Gravur-Condensed" pitchFamily="2" charset="0"/>
                <a:cs typeface="Arial" pitchFamily="34" charset="0"/>
              </a:rPr>
              <a:t>pengelolaan</a:t>
            </a:r>
            <a:r>
              <a:rPr lang="en-US" sz="3000" dirty="0" smtClean="0">
                <a:latin typeface="Gravur-Condensed" pitchFamily="2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Gravur-Condensed" pitchFamily="2" charset="0"/>
                <a:cs typeface="Arial" pitchFamily="34" charset="0"/>
              </a:rPr>
              <a:t>kelompok</a:t>
            </a:r>
            <a:r>
              <a:rPr lang="en-US" sz="3000" dirty="0" smtClean="0">
                <a:latin typeface="Gravur-Condensed" pitchFamily="2" charset="0"/>
                <a:cs typeface="Arial" pitchFamily="34" charset="0"/>
              </a:rPr>
              <a:t>/</a:t>
            </a:r>
            <a:r>
              <a:rPr lang="en-US" sz="3000" dirty="0" err="1" smtClean="0">
                <a:latin typeface="Gravur-Condensed" pitchFamily="2" charset="0"/>
                <a:cs typeface="Arial" pitchFamily="34" charset="0"/>
              </a:rPr>
              <a:t>organisasi</a:t>
            </a:r>
            <a:r>
              <a:rPr lang="en-US" sz="3000" dirty="0" smtClean="0">
                <a:latin typeface="Gravur-Condensed" pitchFamily="2" charset="0"/>
                <a:cs typeface="Arial" pitchFamily="34" charset="0"/>
              </a:rPr>
              <a:t> </a:t>
            </a:r>
            <a:r>
              <a:rPr lang="en-US" sz="3000" dirty="0" smtClean="0">
                <a:latin typeface="Gravur-Condensed" pitchFamily="2" charset="0"/>
                <a:cs typeface="Arial" pitchFamily="34" charset="0"/>
              </a:rPr>
              <a:t>masyarakat, dan cara pengembangan HHBK sebagai alternatif sumber penghasilan</a:t>
            </a:r>
            <a:r>
              <a:rPr lang="id-ID" sz="3000" dirty="0" smtClean="0">
                <a:latin typeface="Gravur-Condensed" pitchFamily="2" charset="0"/>
                <a:cs typeface="Arial" pitchFamily="34" charset="0"/>
              </a:rPr>
              <a:t>.</a:t>
            </a:r>
          </a:p>
          <a:p>
            <a:pPr marL="473075" indent="-473075" algn="just" defTabSz="4389120" fontAlgn="auto">
              <a:spcBef>
                <a:spcPts val="300"/>
              </a:spcBef>
              <a:spcAft>
                <a:spcPts val="3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Penguatan kelembagaan mempersiapkan kelompok masyarakat untuk ikut berpartisipasi dalam pasar dan skema jaringan kerja yang lebih luas</a:t>
            </a: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. </a:t>
            </a:r>
          </a:p>
          <a:p>
            <a:pPr algn="just" defTabSz="4389120" fontAlgn="auto">
              <a:spcBef>
                <a:spcPts val="300"/>
              </a:spcBef>
              <a:spcAft>
                <a:spcPts val="300"/>
              </a:spcAft>
              <a:buSzPct val="150000"/>
              <a:defRPr/>
            </a:pPr>
            <a:r>
              <a:rPr lang="id-ID" sz="3000" noProof="1">
                <a:latin typeface="Gravur-Condensed" pitchFamily="2" charset="0"/>
                <a:cs typeface="Arial" pitchFamily="34" charset="0"/>
              </a:rPr>
              <a:t> </a:t>
            </a: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  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 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Pembangunan jaringan kerja mendukung kelompok masyarakat untuk 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mengakses </a:t>
            </a:r>
          </a:p>
          <a:p>
            <a:pPr algn="just" defTabSz="4389120" fontAlgn="auto">
              <a:spcBef>
                <a:spcPts val="300"/>
              </a:spcBef>
              <a:spcAft>
                <a:spcPts val="300"/>
              </a:spcAft>
              <a:buSzPct val="150000"/>
              <a:defRPr/>
            </a:pPr>
            <a:r>
              <a:rPr lang="en-US" sz="3000" noProof="1">
                <a:latin typeface="Gravur-Condensed" pitchFamily="2" charset="0"/>
                <a:cs typeface="Arial" pitchFamily="34" charset="0"/>
              </a:rPr>
              <a:t> 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   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informasi 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terbaru berkaitan  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dengan 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hutan dan HHBK.</a:t>
            </a:r>
            <a:endParaRPr lang="id-ID" sz="3000" noProof="1" smtClean="0">
              <a:latin typeface="Gravur-Condensed" pitchFamily="2" charset="0"/>
              <a:cs typeface="Arial" pitchFamily="34" charset="0"/>
            </a:endParaRPr>
          </a:p>
          <a:p>
            <a:pPr marL="473075" indent="-473075" algn="just" defTabSz="4389120" fontAlgn="auto">
              <a:spcBef>
                <a:spcPts val="300"/>
              </a:spcBef>
              <a:spcAft>
                <a:spcPts val="3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Pembinaan usaha HHBK secara efektif membahas produk-produk yang berpotensi untuk meningkatkan ekonomi masyarakat</a:t>
            </a: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. </a:t>
            </a:r>
            <a:endParaRPr lang="en-US" sz="3000" noProof="1">
              <a:latin typeface="Gravur-Condensed" pitchFamily="2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56141" y="30861000"/>
            <a:ext cx="28647697" cy="18621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Text Placeholder 2"/>
          <p:cNvSpPr txBox="1">
            <a:spLocks/>
          </p:cNvSpPr>
          <p:nvPr/>
        </p:nvSpPr>
        <p:spPr bwMode="auto">
          <a:xfrm>
            <a:off x="470541" y="4572000"/>
            <a:ext cx="14206922" cy="2834640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miter lim="800000"/>
            <a:headEnd/>
            <a:tailEnd/>
          </a:ln>
        </p:spPr>
        <p:txBody>
          <a:bodyPr lIns="438912" tIns="219456" rIns="438912" bIns="219456"/>
          <a:lstStyle/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5400" b="1" noProof="1" smtClean="0">
                <a:latin typeface="Gravur-Condensed" pitchFamily="2" charset="0"/>
              </a:rPr>
              <a:t>Pengantar</a:t>
            </a: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000" dirty="0" smtClean="0">
                <a:latin typeface="Gravur-Condensed" panose="02000506020000020004" pitchFamily="2" charset="0"/>
              </a:rPr>
              <a:t>Dalam kajian ini, istilah ‘berdaya tahan tinggi’ mengacu pada masyarakat hutan yang menyadari ancaman akibat perubahan iklim dan mampu mengelola dan mengembangkan strategi untuk menanganinya</a:t>
            </a:r>
            <a:r>
              <a:rPr lang="id-ID" sz="3000" dirty="0" smtClean="0">
                <a:latin typeface="Gravur-Condensed" panose="02000506020000020004" pitchFamily="2" charset="0"/>
              </a:rPr>
              <a:t>. </a:t>
            </a:r>
            <a:r>
              <a:rPr lang="en-US" sz="3000" dirty="0" smtClean="0">
                <a:latin typeface="Gravur-Condensed" panose="02000506020000020004" pitchFamily="2" charset="0"/>
              </a:rPr>
              <a:t>Berdasarkan penelitian saintifik</a:t>
            </a:r>
            <a:r>
              <a:rPr lang="id-ID" sz="3000" dirty="0" smtClean="0">
                <a:latin typeface="Gravur-Condensed" panose="02000506020000020004" pitchFamily="2" charset="0"/>
              </a:rPr>
              <a:t>, </a:t>
            </a:r>
            <a:r>
              <a:rPr lang="en-US" sz="3000" dirty="0" smtClean="0">
                <a:latin typeface="Gravur-Condensed" panose="02000506020000020004" pitchFamily="2" charset="0"/>
              </a:rPr>
              <a:t>masyarakat setempat sudah lama memanfaatkan ekosistem hutan untuk menopang matapencahariannya</a:t>
            </a:r>
            <a:r>
              <a:rPr lang="id-ID" sz="3000" dirty="0" smtClean="0">
                <a:latin typeface="Gravur-Condensed" panose="02000506020000020004" pitchFamily="2" charset="0"/>
              </a:rPr>
              <a:t> </a:t>
            </a:r>
            <a:r>
              <a:rPr lang="id-ID" sz="3000" dirty="0">
                <a:latin typeface="Gravur-Condensed" panose="02000506020000020004" pitchFamily="2" charset="0"/>
              </a:rPr>
              <a:t>(Shackleton </a:t>
            </a:r>
            <a:r>
              <a:rPr lang="en-US" sz="3000" dirty="0" smtClean="0">
                <a:latin typeface="Gravur-Condensed" panose="02000506020000020004" pitchFamily="2" charset="0"/>
              </a:rPr>
              <a:t>dan</a:t>
            </a:r>
            <a:r>
              <a:rPr lang="id-ID" sz="3000" dirty="0" smtClean="0">
                <a:latin typeface="Gravur-Condensed" panose="02000506020000020004" pitchFamily="2" charset="0"/>
              </a:rPr>
              <a:t> </a:t>
            </a:r>
            <a:r>
              <a:rPr lang="id-ID" sz="3000" dirty="0">
                <a:latin typeface="Gravur-Condensed" panose="02000506020000020004" pitchFamily="2" charset="0"/>
              </a:rPr>
              <a:t>Shackleton, </a:t>
            </a:r>
            <a:r>
              <a:rPr lang="id-ID" sz="3000" dirty="0" smtClean="0">
                <a:latin typeface="Gravur-Condensed" panose="02000506020000020004" pitchFamily="2" charset="0"/>
              </a:rPr>
              <a:t>2014) </a:t>
            </a:r>
            <a:r>
              <a:rPr lang="en-US" sz="3000" dirty="0" smtClean="0">
                <a:latin typeface="Gravur-Condensed" panose="02000506020000020004" pitchFamily="2" charset="0"/>
              </a:rPr>
              <a:t>sehingga </a:t>
            </a:r>
            <a:r>
              <a:rPr lang="en-US" sz="3000" dirty="0" err="1" smtClean="0">
                <a:latin typeface="Gravur-Condensed" panose="02000506020000020004" pitchFamily="2" charset="0"/>
              </a:rPr>
              <a:t>ketergantungan</a:t>
            </a:r>
            <a:r>
              <a:rPr lang="en-US" sz="3000" dirty="0" smtClean="0">
                <a:latin typeface="Gravur-Condensed" panose="02000506020000020004" pitchFamily="2" charset="0"/>
              </a:rPr>
              <a:t> </a:t>
            </a:r>
            <a:r>
              <a:rPr lang="en-US" sz="3000" dirty="0" err="1" smtClean="0">
                <a:latin typeface="Gravur-Condensed" panose="02000506020000020004" pitchFamily="2" charset="0"/>
              </a:rPr>
              <a:t>terhadap</a:t>
            </a:r>
            <a:r>
              <a:rPr lang="en-US" sz="3000" dirty="0" smtClean="0">
                <a:latin typeface="Gravur-Condensed" panose="02000506020000020004" pitchFamily="2" charset="0"/>
              </a:rPr>
              <a:t> </a:t>
            </a:r>
            <a:r>
              <a:rPr lang="en-US" sz="3000" dirty="0" smtClean="0">
                <a:latin typeface="Gravur-Condensed" panose="02000506020000020004" pitchFamily="2" charset="0"/>
              </a:rPr>
              <a:t>sumber daya alam membuat masyarakat setempat rentan terhadap perubahan dan resiko yang tidak diinginkan yang timbul sebagai akibat dari perubahan iklim</a:t>
            </a:r>
            <a:r>
              <a:rPr lang="id-ID" sz="3000" dirty="0" smtClean="0">
                <a:latin typeface="Gravur-Condensed" panose="02000506020000020004" pitchFamily="2" charset="0"/>
              </a:rPr>
              <a:t> </a:t>
            </a:r>
            <a:r>
              <a:rPr lang="en-US" sz="3000" dirty="0" smtClean="0">
                <a:latin typeface="Gravur-Condensed" panose="02000506020000020004" pitchFamily="2" charset="0"/>
              </a:rPr>
              <a:t>dan kondisi hutan yang memburuk</a:t>
            </a:r>
            <a:r>
              <a:rPr lang="id-ID" sz="3000" dirty="0" smtClean="0">
                <a:latin typeface="Gravur-Condensed" panose="02000506020000020004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3000" dirty="0" err="1" smtClean="0">
                <a:latin typeface="Gravur-Condensed" panose="02000506020000020004" pitchFamily="2" charset="0"/>
              </a:rPr>
              <a:t>Pentingnya</a:t>
            </a:r>
            <a:r>
              <a:rPr lang="en-US" sz="3000" dirty="0" smtClean="0">
                <a:latin typeface="Gravur-Condensed" panose="02000506020000020004" pitchFamily="2" charset="0"/>
              </a:rPr>
              <a:t> </a:t>
            </a:r>
            <a:r>
              <a:rPr lang="en-US" sz="3000" dirty="0" smtClean="0">
                <a:latin typeface="Gravur-Condensed" panose="02000506020000020004" pitchFamily="2" charset="0"/>
              </a:rPr>
              <a:t>kajian dan penilaian terhadap kerentanan tersebut menjadi pertimbangan dalam menyediakan pendasaran untuk mengetahui ancaman dan peluang yang ada dalam mengembangkan alternatif sumber ekonomi masyarakat</a:t>
            </a:r>
            <a:r>
              <a:rPr lang="id-ID" sz="3000" dirty="0" smtClean="0">
                <a:latin typeface="Gravur-Condensed" panose="02000506020000020004" pitchFamily="2" charset="0"/>
              </a:rPr>
              <a:t>. </a:t>
            </a:r>
            <a:r>
              <a:rPr lang="en-US" sz="3000" dirty="0" smtClean="0">
                <a:latin typeface="Gravur-Condensed" panose="02000506020000020004" pitchFamily="2" charset="0"/>
              </a:rPr>
              <a:t>Selain itu</a:t>
            </a:r>
            <a:r>
              <a:rPr lang="id-ID" sz="3000" dirty="0" smtClean="0">
                <a:latin typeface="Gravur-Condensed" panose="02000506020000020004" pitchFamily="2" charset="0"/>
              </a:rPr>
              <a:t>, </a:t>
            </a:r>
            <a:r>
              <a:rPr lang="en-US" sz="3000" dirty="0" smtClean="0">
                <a:latin typeface="Gravur-Condensed" panose="02000506020000020004" pitchFamily="2" charset="0"/>
              </a:rPr>
              <a:t>pengembangan kapasitas bagi masyarakat setempat juga dijadikan fokus guna mengurangi kerentanan sosial</a:t>
            </a:r>
            <a:r>
              <a:rPr lang="id-ID" sz="3000" dirty="0" smtClean="0">
                <a:latin typeface="Gravur-Condensed" panose="02000506020000020004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3000" dirty="0" err="1" smtClean="0">
                <a:latin typeface="Gravur-Condensed" panose="02000506020000020004" pitchFamily="2" charset="0"/>
              </a:rPr>
              <a:t>Kajian</a:t>
            </a:r>
            <a:r>
              <a:rPr lang="en-US" sz="3000" dirty="0" smtClean="0">
                <a:latin typeface="Gravur-Condensed" panose="02000506020000020004" pitchFamily="2" charset="0"/>
              </a:rPr>
              <a:t> </a:t>
            </a:r>
            <a:r>
              <a:rPr lang="en-US" sz="3000" dirty="0" err="1" smtClean="0">
                <a:latin typeface="Gravur-Condensed" panose="02000506020000020004" pitchFamily="2" charset="0"/>
              </a:rPr>
              <a:t>ini</a:t>
            </a:r>
            <a:r>
              <a:rPr lang="en-US" sz="3000" dirty="0" smtClean="0">
                <a:latin typeface="Gravur-Condensed" panose="02000506020000020004" pitchFamily="2" charset="0"/>
              </a:rPr>
              <a:t> </a:t>
            </a:r>
            <a:r>
              <a:rPr lang="en-US" sz="3000" dirty="0" err="1" smtClean="0">
                <a:latin typeface="Gravur-Condensed" panose="02000506020000020004" pitchFamily="2" charset="0"/>
              </a:rPr>
              <a:t>menguji</a:t>
            </a:r>
            <a:r>
              <a:rPr lang="en-US" sz="3000" dirty="0" smtClean="0">
                <a:latin typeface="Gravur-Condensed" panose="02000506020000020004" pitchFamily="2" charset="0"/>
              </a:rPr>
              <a:t> </a:t>
            </a:r>
            <a:r>
              <a:rPr lang="en-US" sz="3000" dirty="0" smtClean="0">
                <a:latin typeface="Gravur-Condensed" panose="02000506020000020004" pitchFamily="2" charset="0"/>
              </a:rPr>
              <a:t>pentingnya penguatan kelembagaan kelompok masyarakat dan pembinaan usaha berbasis Hasil Hutan Bukan Kayu </a:t>
            </a:r>
            <a:r>
              <a:rPr lang="id-ID" sz="3000" dirty="0" smtClean="0">
                <a:latin typeface="Gravur-Condensed" panose="02000506020000020004" pitchFamily="2" charset="0"/>
              </a:rPr>
              <a:t>(</a:t>
            </a:r>
            <a:r>
              <a:rPr lang="en-US" sz="3000" dirty="0" err="1" smtClean="0">
                <a:latin typeface="Gravur-Condensed" panose="02000506020000020004" pitchFamily="2" charset="0"/>
              </a:rPr>
              <a:t>HHBK</a:t>
            </a:r>
            <a:r>
              <a:rPr lang="id-ID" sz="3000" dirty="0" smtClean="0">
                <a:latin typeface="Gravur-Condensed" panose="02000506020000020004" pitchFamily="2" charset="0"/>
              </a:rPr>
              <a:t>) </a:t>
            </a:r>
            <a:r>
              <a:rPr lang="en-US" sz="3000" dirty="0" smtClean="0">
                <a:latin typeface="Gravur-Condensed" panose="02000506020000020004" pitchFamily="2" charset="0"/>
              </a:rPr>
              <a:t>guna mendukung daya tahan masyarakat dalam hubungannya dengan hutan</a:t>
            </a:r>
            <a:r>
              <a:rPr lang="id-ID" sz="3000" dirty="0" smtClean="0">
                <a:latin typeface="Gravur-Condensed" panose="02000506020000020004" pitchFamily="2" charset="0"/>
              </a:rPr>
              <a:t>. </a:t>
            </a:r>
            <a:r>
              <a:rPr lang="en-US" sz="3000" dirty="0" smtClean="0">
                <a:latin typeface="Gravur-Condensed" panose="02000506020000020004" pitchFamily="2" charset="0"/>
              </a:rPr>
              <a:t>Penguatan kelembagaan membantu kelompok masyarakat untuk meningkatkan kapasitas dalam pendayagunaan dan pelaksanaan organisasional, sedangkan pembinaan usaha </a:t>
            </a:r>
            <a:r>
              <a:rPr lang="en-US" sz="3000" dirty="0" err="1" smtClean="0">
                <a:latin typeface="Gravur-Condensed" panose="02000506020000020004" pitchFamily="2" charset="0"/>
              </a:rPr>
              <a:t>HHBK</a:t>
            </a:r>
            <a:r>
              <a:rPr lang="en-US" sz="3000" dirty="0" smtClean="0">
                <a:latin typeface="Gravur-Condensed" panose="02000506020000020004" pitchFamily="2" charset="0"/>
              </a:rPr>
              <a:t> melihat pada sumber daya alam yang berpotensi untuk dikembangkan guna meningkatkan ekonomi masyarakat</a:t>
            </a:r>
            <a:r>
              <a:rPr lang="id-ID" sz="3000" dirty="0" smtClean="0">
                <a:latin typeface="Gravur-Condensed" panose="02000506020000020004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id-ID" sz="1400" b="1" noProof="1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5400" b="1" noProof="1" smtClean="0">
                <a:latin typeface="Gravur-Condensed" pitchFamily="2" charset="0"/>
              </a:rPr>
              <a:t>Lokasi Kajian</a:t>
            </a:r>
            <a:endParaRPr lang="id-ID" sz="5400" b="1" noProof="1" smtClean="0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dirty="0" smtClean="0">
                <a:latin typeface="Gravur-Condensed" panose="02000506020000020004" pitchFamily="2" charset="0"/>
              </a:rPr>
              <a:t>Kajian ini dilakukan di wilayah kerja </a:t>
            </a:r>
            <a:r>
              <a:rPr lang="id-ID" sz="3200" dirty="0" smtClean="0">
                <a:latin typeface="Gravur-Condensed" panose="02000506020000020004" pitchFamily="2" charset="0"/>
              </a:rPr>
              <a:t>GIZ Bioclime </a:t>
            </a:r>
            <a:r>
              <a:rPr lang="en-US" sz="3200" dirty="0" smtClean="0">
                <a:latin typeface="Gravur-Condensed" panose="02000506020000020004" pitchFamily="2" charset="0"/>
              </a:rPr>
              <a:t>yang mencakup </a:t>
            </a:r>
            <a:r>
              <a:rPr lang="id-ID" sz="3200" dirty="0" smtClean="0">
                <a:latin typeface="Gravur-Condensed" panose="02000506020000020004" pitchFamily="2" charset="0"/>
              </a:rPr>
              <a:t>5 </a:t>
            </a:r>
            <a:r>
              <a:rPr lang="en-US" sz="3200" dirty="0" smtClean="0">
                <a:latin typeface="Gravur-Condensed" panose="02000506020000020004" pitchFamily="2" charset="0"/>
              </a:rPr>
              <a:t>desa di </a:t>
            </a:r>
            <a:r>
              <a:rPr lang="id-ID" sz="3200" dirty="0" smtClean="0">
                <a:latin typeface="Gravur-Condensed" panose="02000506020000020004" pitchFamily="2" charset="0"/>
              </a:rPr>
              <a:t>4 </a:t>
            </a:r>
            <a:r>
              <a:rPr lang="en-US" sz="3200" dirty="0" smtClean="0">
                <a:latin typeface="Gravur-Condensed" panose="02000506020000020004" pitchFamily="2" charset="0"/>
              </a:rPr>
              <a:t>kabupaten prioritas di </a:t>
            </a:r>
            <a:r>
              <a:rPr lang="id-ID" sz="3200" dirty="0" smtClean="0">
                <a:latin typeface="Gravur-Condensed" panose="02000506020000020004" pitchFamily="2" charset="0"/>
              </a:rPr>
              <a:t>Sumatera Selatan. </a:t>
            </a:r>
            <a:r>
              <a:rPr lang="en-US" sz="3200" dirty="0" smtClean="0">
                <a:latin typeface="Gravur-Condensed" panose="02000506020000020004" pitchFamily="2" charset="0"/>
              </a:rPr>
              <a:t>Kabupaten tersebut, yang mewakili 4 tipe ekosistem yang berbeda dengan kelompok komunitas hutan yang dinamis, adalah </a:t>
            </a:r>
            <a:r>
              <a:rPr lang="id-ID" sz="3200" dirty="0" smtClean="0">
                <a:latin typeface="Gravur-Condensed" panose="02000506020000020004" pitchFamily="2" charset="0"/>
              </a:rPr>
              <a:t>Musi Banyuasin, Banyuasin, Musi Rawa</a:t>
            </a:r>
            <a:r>
              <a:rPr lang="en-US" sz="3200" dirty="0" smtClean="0">
                <a:latin typeface="Gravur-Condensed" panose="02000506020000020004" pitchFamily="2" charset="0"/>
              </a:rPr>
              <a:t>s dan </a:t>
            </a:r>
            <a:r>
              <a:rPr lang="id-ID" sz="3200" dirty="0" smtClean="0">
                <a:latin typeface="Gravur-Condensed" panose="02000506020000020004" pitchFamily="2" charset="0"/>
              </a:rPr>
              <a:t>Musi Rawas Utara.</a:t>
            </a:r>
            <a:endParaRPr lang="en-US" sz="5400" b="1" noProof="1" smtClean="0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 smtClean="0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 smtClean="0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 noProof="1" smtClean="0">
                <a:latin typeface="Gravur-Condensed" pitchFamily="2" charset="0"/>
                <a:cs typeface="Arial" pitchFamily="34" charset="0"/>
              </a:rPr>
              <a:t>Gambar </a:t>
            </a:r>
            <a:r>
              <a:rPr lang="id-ID" sz="3200" b="1" noProof="1" smtClean="0">
                <a:latin typeface="Gravur-Condensed" pitchFamily="2" charset="0"/>
                <a:cs typeface="Arial" pitchFamily="34" charset="0"/>
              </a:rPr>
              <a:t>1</a:t>
            </a:r>
            <a:r>
              <a:rPr lang="en-US" sz="3200" b="1" noProof="1" smtClean="0">
                <a:latin typeface="Gravur-Condensed" pitchFamily="2" charset="0"/>
                <a:cs typeface="Arial" pitchFamily="34" charset="0"/>
              </a:rPr>
              <a:t>. Lokasi kajian di Sumatera Selatan</a:t>
            </a:r>
            <a:endParaRPr lang="id-ID" sz="3200" b="1" noProof="1" smtClean="0">
              <a:latin typeface="Gravur-Condensed" pitchFamily="2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id-ID" sz="1400" b="1" noProof="1" smtClean="0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n-US" sz="5400" b="1" noProof="1" smtClean="0">
                <a:latin typeface="Gravur-Condensed" pitchFamily="2" charset="0"/>
              </a:rPr>
              <a:t>Pendekatan</a:t>
            </a:r>
            <a:r>
              <a:rPr lang="id-ID" sz="5400" b="1" noProof="1" smtClean="0">
                <a:latin typeface="Gravur-Condensed" pitchFamily="2" charset="0"/>
              </a:rPr>
              <a:t> </a:t>
            </a:r>
            <a:endParaRPr lang="id-ID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n-US" sz="3200" b="1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Penguatan kelembagaan</a:t>
            </a:r>
            <a:r>
              <a:rPr lang="id-ID" sz="3200" b="1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 </a:t>
            </a:r>
            <a:r>
              <a:rPr lang="en-US" sz="3200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merupakan pengembangan kapasitas bagi kelompok masyarakat</a:t>
            </a:r>
            <a:r>
              <a:rPr lang="id-ID" sz="3200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. </a:t>
            </a:r>
            <a:r>
              <a:rPr lang="en-US" sz="3200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Pembelajaran yang berkelanjutan mencakup berbagai tingkatan individu, organisasi dan masyarakat </a:t>
            </a:r>
            <a:r>
              <a:rPr lang="id-ID" sz="3200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(</a:t>
            </a:r>
            <a:r>
              <a:rPr lang="en-US" sz="3200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Gambar</a:t>
            </a:r>
            <a:r>
              <a:rPr lang="id-ID" sz="3200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 2A).</a:t>
            </a:r>
            <a:endParaRPr lang="id-ID" sz="32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n-US" sz="3200" noProof="1" smtClean="0">
                <a:latin typeface="Gravur-Condensed" pitchFamily="2" charset="0"/>
              </a:rPr>
              <a:t>Hal tersebut termasuk pembangunan jaringan kerja dengan instansi pemerintah </a:t>
            </a:r>
            <a:r>
              <a:rPr lang="id-ID" sz="3200" noProof="1" smtClean="0">
                <a:latin typeface="Gravur-Condensed" pitchFamily="2" charset="0"/>
              </a:rPr>
              <a:t>(</a:t>
            </a:r>
            <a:r>
              <a:rPr lang="en-US" sz="3200" noProof="1" smtClean="0">
                <a:latin typeface="Gravur-Condensed" pitchFamily="2" charset="0"/>
              </a:rPr>
              <a:t>Kementerian Pertanian</a:t>
            </a:r>
            <a:r>
              <a:rPr lang="id-ID" sz="3200" noProof="1" smtClean="0">
                <a:latin typeface="Gravur-Condensed" pitchFamily="2" charset="0"/>
              </a:rPr>
              <a:t>), </a:t>
            </a:r>
            <a:r>
              <a:rPr lang="en-US" sz="3200" noProof="1" smtClean="0">
                <a:latin typeface="Gravur-Condensed" pitchFamily="2" charset="0"/>
              </a:rPr>
              <a:t>Kesatuan Pengelolaan Hutan (KPH), pusat pelayanan LSM, serta berbagai pemangku kepentingan lainnya yang bersangkutan</a:t>
            </a:r>
            <a:r>
              <a:rPr lang="id-ID" sz="3200" noProof="1" smtClean="0">
                <a:latin typeface="Gravur-Condensed" pitchFamily="2" charset="0"/>
              </a:rPr>
              <a:t>. </a:t>
            </a:r>
            <a:r>
              <a:rPr lang="en-US" sz="3200" noProof="1" smtClean="0">
                <a:latin typeface="Gravur-Condensed" pitchFamily="2" charset="0"/>
              </a:rPr>
              <a:t>Jaringan yang dibangun mendukung akses terhadap informasi terbarukan </a:t>
            </a:r>
            <a:r>
              <a:rPr lang="id-ID" sz="3200" noProof="1" smtClean="0">
                <a:latin typeface="Gravur-Condensed" pitchFamily="2" charset="0"/>
              </a:rPr>
              <a:t>(</a:t>
            </a:r>
            <a:r>
              <a:rPr lang="en-US" sz="3200" noProof="1" smtClean="0">
                <a:latin typeface="Gravur-Condensed" pitchFamily="2" charset="0"/>
              </a:rPr>
              <a:t>ekosistem hutan</a:t>
            </a:r>
            <a:r>
              <a:rPr lang="id-ID" sz="3200" noProof="1" smtClean="0">
                <a:latin typeface="Gravur-Condensed" pitchFamily="2" charset="0"/>
              </a:rPr>
              <a:t>, </a:t>
            </a:r>
            <a:r>
              <a:rPr lang="en-US" sz="3200" noProof="1" smtClean="0">
                <a:latin typeface="Gravur-Condensed" pitchFamily="2" charset="0"/>
              </a:rPr>
              <a:t>matapencaharian</a:t>
            </a:r>
            <a:r>
              <a:rPr lang="id-ID" sz="3200" noProof="1" smtClean="0">
                <a:latin typeface="Gravur-Condensed" pitchFamily="2" charset="0"/>
              </a:rPr>
              <a:t>, </a:t>
            </a:r>
            <a:r>
              <a:rPr lang="en-US" sz="3200" noProof="1" smtClean="0">
                <a:latin typeface="Gravur-Condensed" pitchFamily="2" charset="0"/>
              </a:rPr>
              <a:t>dsb.</a:t>
            </a:r>
            <a:r>
              <a:rPr lang="id-ID" sz="3200" noProof="1" smtClean="0">
                <a:latin typeface="Gravur-Condensed" pitchFamily="2" charset="0"/>
              </a:rPr>
              <a:t>) </a:t>
            </a:r>
            <a:endParaRPr lang="id-ID" sz="3200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 dirty="0" smtClean="0">
                <a:latin typeface="Gravur-Condensed" panose="02000506020000020004" pitchFamily="2" charset="0"/>
              </a:rPr>
              <a:t>Pembinaan usaha </a:t>
            </a:r>
            <a:r>
              <a:rPr lang="en-US" sz="3200" b="1" dirty="0" err="1" smtClean="0">
                <a:latin typeface="Gravur-Condensed" panose="02000506020000020004" pitchFamily="2" charset="0"/>
              </a:rPr>
              <a:t>HHBK</a:t>
            </a:r>
            <a:r>
              <a:rPr lang="en-US" sz="3200" b="1" dirty="0" smtClean="0">
                <a:latin typeface="Gravur-Condensed" panose="02000506020000020004" pitchFamily="2" charset="0"/>
              </a:rPr>
              <a:t> </a:t>
            </a:r>
            <a:r>
              <a:rPr lang="en-US" sz="3200" dirty="0" smtClean="0">
                <a:latin typeface="Gravur-Condensed" panose="02000506020000020004" pitchFamily="2" charset="0"/>
              </a:rPr>
              <a:t>didasarkan pada rekomendasi dari berbagai kajian mengenai peningkatan penghasilan</a:t>
            </a:r>
            <a:r>
              <a:rPr lang="id-ID" sz="3200" dirty="0" smtClean="0">
                <a:latin typeface="Gravur-Condensed" panose="02000506020000020004" pitchFamily="2" charset="0"/>
              </a:rPr>
              <a:t>. </a:t>
            </a:r>
            <a:r>
              <a:rPr lang="en-US" sz="3200" dirty="0" smtClean="0">
                <a:latin typeface="Gravur-Condensed" panose="02000506020000020004" pitchFamily="2" charset="0"/>
              </a:rPr>
              <a:t>Beberapa alat bantu diperkenalkan dalam pemetaan prioritas </a:t>
            </a:r>
            <a:r>
              <a:rPr lang="en-US" sz="3200" dirty="0" err="1" smtClean="0">
                <a:latin typeface="Gravur-Condensed" panose="02000506020000020004" pitchFamily="2" charset="0"/>
              </a:rPr>
              <a:t>HHBK</a:t>
            </a:r>
            <a:r>
              <a:rPr lang="en-US" sz="3200" dirty="0" smtClean="0">
                <a:latin typeface="Gravur-Condensed" panose="02000506020000020004" pitchFamily="2" charset="0"/>
              </a:rPr>
              <a:t>, yakni</a:t>
            </a:r>
            <a:r>
              <a:rPr lang="id-ID" sz="3200" dirty="0" smtClean="0">
                <a:latin typeface="Gravur-Condensed" panose="02000506020000020004" pitchFamily="2" charset="0"/>
              </a:rPr>
              <a:t>: (a) CLAPS – </a:t>
            </a:r>
            <a:r>
              <a:rPr lang="id-ID" sz="3200" i="1" dirty="0" smtClean="0">
                <a:latin typeface="Gravur-Condensed" panose="02000506020000020004" pitchFamily="2" charset="0"/>
              </a:rPr>
              <a:t>Community Livelihoods Appraisal and Product Scanning</a:t>
            </a:r>
            <a:r>
              <a:rPr lang="en-US" sz="3200" dirty="0" smtClean="0">
                <a:latin typeface="Gravur-Condensed" panose="02000506020000020004" pitchFamily="2" charset="0"/>
              </a:rPr>
              <a:t> (Penilaian Matapencaharian Masyarakat dan Pemindaian Produk) dan </a:t>
            </a:r>
            <a:r>
              <a:rPr lang="id-ID" sz="3200" dirty="0" smtClean="0">
                <a:latin typeface="Gravur-Condensed" panose="02000506020000020004" pitchFamily="2" charset="0"/>
              </a:rPr>
              <a:t>(b) MA&amp;D - </a:t>
            </a:r>
            <a:r>
              <a:rPr lang="id-ID" sz="3200" i="1" dirty="0" smtClean="0">
                <a:latin typeface="Gravur-Condensed" panose="02000506020000020004" pitchFamily="2" charset="0"/>
              </a:rPr>
              <a:t>Market Analysis and Development</a:t>
            </a:r>
            <a:r>
              <a:rPr lang="id-ID" sz="3200" dirty="0" smtClean="0">
                <a:latin typeface="Gravur-Condensed" panose="02000506020000020004" pitchFamily="2" charset="0"/>
              </a:rPr>
              <a:t> </a:t>
            </a:r>
            <a:r>
              <a:rPr lang="en-US" sz="3200" dirty="0" smtClean="0">
                <a:latin typeface="Gravur-Condensed" panose="02000506020000020004" pitchFamily="2" charset="0"/>
              </a:rPr>
              <a:t>(Analisis dan Pengembangan Pasar) </a:t>
            </a:r>
            <a:r>
              <a:rPr lang="id-ID" sz="3200" dirty="0" smtClean="0">
                <a:latin typeface="Gravur-Condensed" panose="02000506020000020004" pitchFamily="2" charset="0"/>
              </a:rPr>
              <a:t>(</a:t>
            </a:r>
            <a:r>
              <a:rPr lang="en-US" sz="3200" dirty="0" smtClean="0">
                <a:latin typeface="Gravur-Condensed" panose="02000506020000020004" pitchFamily="2" charset="0"/>
              </a:rPr>
              <a:t>Gambar</a:t>
            </a:r>
            <a:r>
              <a:rPr lang="id-ID" sz="3200" dirty="0" smtClean="0">
                <a:latin typeface="Gravur-Condensed" panose="02000506020000020004" pitchFamily="2" charset="0"/>
              </a:rPr>
              <a:t> 2B). </a:t>
            </a:r>
            <a:r>
              <a:rPr lang="en-US" sz="3200" dirty="0" smtClean="0">
                <a:latin typeface="Gravur-Condensed" panose="02000506020000020004" pitchFamily="2" charset="0"/>
              </a:rPr>
              <a:t>Kajian lanjutan mengenai rantai nilai dan analisis pasar dilakukan guna mengetahui rantai pelaku pasar</a:t>
            </a:r>
            <a:r>
              <a:rPr lang="id-ID" sz="3200" dirty="0" smtClean="0">
                <a:latin typeface="Gravur-Condensed" panose="02000506020000020004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 smtClean="0">
              <a:latin typeface="Gravur-Condensed" pitchFamily="2" charset="0"/>
            </a:endParaRPr>
          </a:p>
          <a:p>
            <a:pPr marL="1763713" indent="-17637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000" b="1" noProof="1" smtClean="0">
              <a:latin typeface="Gravur-Condensed" pitchFamily="2" charset="0"/>
              <a:cs typeface="Arial" pitchFamily="34" charset="0"/>
            </a:endParaRPr>
          </a:p>
          <a:p>
            <a:pPr marL="1763713" indent="-17637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000" b="1" noProof="1">
              <a:latin typeface="Gravur-Condensed" pitchFamily="2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>
              <a:latin typeface="Gravur-Condensed" pitchFamily="2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r>
              <a:rPr lang="id-ID" sz="3600" noProof="1">
                <a:latin typeface="Gravur-Condensed" pitchFamily="2" charset="0"/>
                <a:cs typeface="Arial" pitchFamily="34" charset="0"/>
              </a:rPr>
              <a:t> </a:t>
            </a: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r>
              <a:rPr lang="en-US" sz="3600" noProof="1">
                <a:latin typeface="Gravur-Condensed" pitchFamily="2" charset="0"/>
                <a:cs typeface="Arial" pitchFamily="34" charset="0"/>
              </a:rPr>
              <a:t>  </a:t>
            </a:r>
          </a:p>
        </p:txBody>
      </p:sp>
      <p:sp>
        <p:nvSpPr>
          <p:cNvPr id="2065" name="Text Placeholder 2"/>
          <p:cNvSpPr txBox="1">
            <a:spLocks/>
          </p:cNvSpPr>
          <p:nvPr/>
        </p:nvSpPr>
        <p:spPr bwMode="auto">
          <a:xfrm>
            <a:off x="14706600" y="11453984"/>
            <a:ext cx="14225587" cy="9043816"/>
          </a:xfrm>
          <a:prstGeom prst="rect">
            <a:avLst/>
          </a:prstGeom>
          <a:solidFill>
            <a:srgbClr val="EEF0AC">
              <a:alpha val="49803"/>
            </a:srgbClr>
          </a:solidFill>
          <a:ln w="9525">
            <a:noFill/>
            <a:miter lim="800000"/>
            <a:headEnd/>
            <a:tailEnd/>
          </a:ln>
        </p:spPr>
        <p:txBody>
          <a:bodyPr lIns="438912" tIns="219456" rIns="438912" bIns="219456"/>
          <a:lstStyle/>
          <a:p>
            <a:pPr algn="just">
              <a:spcAft>
                <a:spcPts val="600"/>
              </a:spcAft>
              <a:defRPr/>
            </a:pPr>
            <a:r>
              <a:rPr lang="en-US" sz="5400" b="1" noProof="1" smtClean="0">
                <a:latin typeface="Gravur-Condensed" pitchFamily="2" charset="0"/>
              </a:rPr>
              <a:t>Hasil</a:t>
            </a:r>
            <a:r>
              <a:rPr lang="id-ID" sz="5400" b="1" noProof="1" smtClean="0">
                <a:latin typeface="Gravur-Condensed" pitchFamily="2" charset="0"/>
              </a:rPr>
              <a:t> </a:t>
            </a:r>
            <a:r>
              <a:rPr lang="en-US" sz="5400" b="1" noProof="1" smtClean="0">
                <a:latin typeface="Gravur-Condensed" pitchFamily="2" charset="0"/>
              </a:rPr>
              <a:t>dan</a:t>
            </a:r>
            <a:r>
              <a:rPr lang="id-ID" sz="5400" b="1" noProof="1" smtClean="0">
                <a:latin typeface="Gravur-Condensed" pitchFamily="2" charset="0"/>
              </a:rPr>
              <a:t> </a:t>
            </a:r>
            <a:r>
              <a:rPr lang="en-US" sz="5400" b="1" noProof="1" smtClean="0">
                <a:latin typeface="Gravur-Condensed" pitchFamily="2" charset="0"/>
              </a:rPr>
              <a:t>Diskusi</a:t>
            </a:r>
            <a:endParaRPr lang="id-ID" sz="5400" b="1" noProof="1" smtClean="0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id-ID" sz="3600" b="1" noProof="1" smtClean="0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id-ID" sz="3600" b="1" noProof="1" smtClean="0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id-ID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id-ID" sz="5400" b="1" noProof="1" smtClean="0">
                <a:latin typeface="Gravur-Condensed" pitchFamily="2" charset="0"/>
              </a:rPr>
              <a:t> </a:t>
            </a:r>
          </a:p>
          <a:p>
            <a:pPr algn="just">
              <a:spcAft>
                <a:spcPts val="600"/>
              </a:spcAft>
              <a:defRPr/>
            </a:pPr>
            <a:endParaRPr lang="en-US" sz="3000" dirty="0" smtClean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dirty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dirty="0" smtClean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dirty="0">
              <a:latin typeface="Gravur-Condensed" panose="02000506020000020004" pitchFamily="2" charset="0"/>
            </a:endParaRPr>
          </a:p>
          <a:p>
            <a:pPr lvl="0" algn="just">
              <a:spcAft>
                <a:spcPts val="600"/>
              </a:spcAft>
              <a:defRPr/>
            </a:pPr>
            <a:endParaRPr lang="id-ID" sz="3200" dirty="0"/>
          </a:p>
          <a:p>
            <a:pPr algn="just">
              <a:spcAft>
                <a:spcPts val="600"/>
              </a:spcAft>
              <a:defRPr/>
            </a:pPr>
            <a:endParaRPr lang="en-US" sz="3000" dirty="0" smtClean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id-ID" sz="3000" dirty="0" smtClean="0">
              <a:latin typeface="Gravur-Condensed" panose="02000506020000020004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800" kern="0" dirty="0">
              <a:solidFill>
                <a:sysClr val="windowText" lastClr="000000"/>
              </a:solidFill>
            </a:endParaRPr>
          </a:p>
          <a:p>
            <a:pPr lvl="0" algn="just">
              <a:spcAft>
                <a:spcPts val="600"/>
              </a:spcAft>
              <a:defRPr/>
            </a:pPr>
            <a:endParaRPr lang="id-ID" sz="3200" dirty="0"/>
          </a:p>
          <a:p>
            <a:pPr algn="just">
              <a:spcAft>
                <a:spcPts val="600"/>
              </a:spcAft>
              <a:defRPr/>
            </a:pPr>
            <a:endParaRPr lang="id-ID" sz="3000" dirty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dirty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dirty="0" smtClean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dirty="0" smtClean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dirty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dirty="0" smtClean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800" b="1" noProof="1" smtClean="0">
              <a:latin typeface="Gravur-Condensed" pitchFamily="2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b="1" noProof="1" smtClean="0">
              <a:latin typeface="Gravur-Condensed" pitchFamily="2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n-US" sz="3000" dirty="0" smtClean="0">
                <a:latin typeface="Gravur-Condensed" panose="02000506020000020004" pitchFamily="2" charset="0"/>
              </a:rPr>
              <a:t> </a:t>
            </a:r>
            <a:endParaRPr lang="en-US" sz="3000" dirty="0">
              <a:latin typeface="Gravur-Condensed" panose="02000506020000020004" pitchFamily="2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 smtClean="0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 smtClean="0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 smtClean="0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 smtClean="0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 smtClean="0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000" b="1" noProof="1" smtClean="0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2400"/>
              </a:spcBef>
              <a:spcAft>
                <a:spcPts val="600"/>
              </a:spcAft>
              <a:buSzPct val="150000"/>
              <a:defRPr/>
            </a:pPr>
            <a:endParaRPr lang="en-US" sz="3000" dirty="0" smtClean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buSzPct val="150000"/>
              <a:defRPr/>
            </a:pPr>
            <a:r>
              <a:rPr lang="en-US" sz="3600" noProof="1" smtClean="0">
                <a:latin typeface="Gravur-Condensed" pitchFamily="2" charset="0"/>
                <a:cs typeface="Arial" charset="0"/>
              </a:rPr>
              <a:t>      </a:t>
            </a:r>
            <a:endParaRPr lang="en-US" sz="3600" noProof="1">
              <a:latin typeface="Gravur-Condensed" pitchFamily="2" charset="0"/>
              <a:cs typeface="Arial" charset="0"/>
            </a:endParaRPr>
          </a:p>
          <a:p>
            <a:pPr algn="just"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charset="0"/>
            </a:endParaRPr>
          </a:p>
        </p:txBody>
      </p:sp>
      <p:sp>
        <p:nvSpPr>
          <p:cNvPr id="2078" name="Text Placeholder 55"/>
          <p:cNvSpPr txBox="1">
            <a:spLocks/>
          </p:cNvSpPr>
          <p:nvPr/>
        </p:nvSpPr>
        <p:spPr bwMode="auto">
          <a:xfrm>
            <a:off x="27869877" y="30920654"/>
            <a:ext cx="489612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44650" indent="-1644650"/>
            <a:r>
              <a:rPr lang="en-US" sz="3600" b="1" noProof="1" smtClean="0">
                <a:solidFill>
                  <a:schemeClr val="bg1"/>
                </a:solidFill>
                <a:latin typeface="Gravur-Condensed" pitchFamily="2" charset="0"/>
              </a:rPr>
              <a:t>Kontak</a:t>
            </a:r>
            <a:r>
              <a:rPr lang="en-US" sz="3600" noProof="1" smtClean="0">
                <a:solidFill>
                  <a:schemeClr val="bg1"/>
                </a:solidFill>
                <a:latin typeface="Gravur-Condensed" pitchFamily="2" charset="0"/>
              </a:rPr>
              <a:t>:</a:t>
            </a:r>
            <a:endParaRPr lang="en-US" sz="3600" noProof="1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id-ID" sz="2800" noProof="1" smtClean="0">
                <a:solidFill>
                  <a:schemeClr val="bg1"/>
                </a:solidFill>
                <a:latin typeface="Gravur-Condensed" pitchFamily="2" charset="0"/>
              </a:rPr>
              <a:t>Nyimas Wardah</a:t>
            </a:r>
            <a:endParaRPr lang="en-US" sz="2800" noProof="1" smtClean="0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HP: </a:t>
            </a:r>
            <a:r>
              <a:rPr lang="en-US" sz="2800" noProof="1">
                <a:solidFill>
                  <a:schemeClr val="bg1"/>
                </a:solidFill>
                <a:latin typeface="Gravur-Condensed" pitchFamily="2" charset="0"/>
              </a:rPr>
              <a:t>+62 811 </a:t>
            </a:r>
            <a:r>
              <a:rPr lang="id-ID" sz="2800" noProof="1" smtClean="0">
                <a:solidFill>
                  <a:schemeClr val="bg1"/>
                </a:solidFill>
                <a:latin typeface="Gravur-Condensed" pitchFamily="2" charset="0"/>
              </a:rPr>
              <a:t>711 3453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Email</a:t>
            </a:r>
            <a:r>
              <a:rPr lang="en-US" sz="2800" noProof="1">
                <a:solidFill>
                  <a:schemeClr val="bg1"/>
                </a:solidFill>
                <a:latin typeface="Gravur-Condensed" pitchFamily="2" charset="0"/>
              </a:rPr>
              <a:t>: </a:t>
            </a:r>
            <a:r>
              <a:rPr lang="id-ID" sz="2800" noProof="1" smtClean="0">
                <a:solidFill>
                  <a:schemeClr val="bg1"/>
                </a:solidFill>
                <a:latin typeface="Gravur-Condensed" pitchFamily="2" charset="0"/>
              </a:rPr>
              <a:t>nyimas.wardah@giz.de</a:t>
            </a:r>
            <a:endParaRPr lang="en-US" sz="2800" noProof="1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endParaRPr lang="en-US" sz="2800" noProof="1">
              <a:solidFill>
                <a:schemeClr val="bg1"/>
              </a:solidFill>
              <a:latin typeface="Gravur-Condensed" pitchFamily="2" charset="0"/>
            </a:endParaRPr>
          </a:p>
        </p:txBody>
      </p:sp>
      <p:sp>
        <p:nvSpPr>
          <p:cNvPr id="2079" name="Text Placeholder 55"/>
          <p:cNvSpPr txBox="1">
            <a:spLocks/>
          </p:cNvSpPr>
          <p:nvPr/>
        </p:nvSpPr>
        <p:spPr bwMode="auto">
          <a:xfrm>
            <a:off x="14974957" y="30950690"/>
            <a:ext cx="14016037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44650" indent="-1644650"/>
            <a:r>
              <a:rPr lang="en-US" sz="3600" b="1" noProof="1" smtClean="0">
                <a:solidFill>
                  <a:schemeClr val="bg1"/>
                </a:solidFill>
                <a:latin typeface="Gravur-Condensed" pitchFamily="2" charset="0"/>
              </a:rPr>
              <a:t>BIODIVERSITY AND CLIMATE CHANGE PROJECT (BIOCLIME)</a:t>
            </a:r>
            <a:endParaRPr lang="en-US" sz="3600" noProof="1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en-US" sz="2800" noProof="1">
                <a:solidFill>
                  <a:schemeClr val="bg1"/>
                </a:solidFill>
                <a:latin typeface="Gravur-Condensed" pitchFamily="2" charset="0"/>
              </a:rPr>
              <a:t>Jl. Jenderal Sudirman KM 3,5 No. 2837 PO BOX </a:t>
            </a: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1229, Palembang, </a:t>
            </a:r>
            <a:r>
              <a:rPr lang="en-US" sz="2800" noProof="1">
                <a:solidFill>
                  <a:schemeClr val="bg1"/>
                </a:solidFill>
                <a:latin typeface="Gravur-Condensed" pitchFamily="2" charset="0"/>
              </a:rPr>
              <a:t>Sumatera Selatan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>
                <a:solidFill>
                  <a:schemeClr val="bg1"/>
                </a:solidFill>
                <a:latin typeface="Gravur-Condensed" pitchFamily="2" charset="0"/>
              </a:rPr>
              <a:t>Website: </a:t>
            </a: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w</a:t>
            </a:r>
            <a:r>
              <a:rPr lang="id-ID" sz="2800" noProof="1" smtClean="0">
                <a:solidFill>
                  <a:schemeClr val="bg1"/>
                </a:solidFill>
                <a:latin typeface="Gravur-Condensed" pitchFamily="2" charset="0"/>
              </a:rPr>
              <a:t>ww.bioclime.org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Telpon/Facsimile</a:t>
            </a:r>
            <a:r>
              <a:rPr lang="en-US" sz="2800" noProof="1">
                <a:solidFill>
                  <a:schemeClr val="bg1"/>
                </a:solidFill>
                <a:latin typeface="Gravur-Condensed" pitchFamily="2" charset="0"/>
              </a:rPr>
              <a:t>: +</a:t>
            </a: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62 711 353 176 </a:t>
            </a:r>
            <a:endParaRPr lang="en-US" sz="2800" noProof="1">
              <a:solidFill>
                <a:schemeClr val="bg1"/>
              </a:solidFill>
              <a:latin typeface="Gravur-Condense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789" y="1328737"/>
            <a:ext cx="2081011" cy="2100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50750"/>
            <a:ext cx="3170463" cy="1886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531412"/>
            <a:ext cx="2133599" cy="1745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60" y="1481484"/>
            <a:ext cx="1460540" cy="1871316"/>
          </a:xfrm>
          <a:prstGeom prst="rect">
            <a:avLst/>
          </a:prstGeom>
        </p:spPr>
      </p:pic>
      <p:sp>
        <p:nvSpPr>
          <p:cNvPr id="30" name="Text Placeholder 55"/>
          <p:cNvSpPr txBox="1">
            <a:spLocks/>
          </p:cNvSpPr>
          <p:nvPr/>
        </p:nvSpPr>
        <p:spPr bwMode="auto">
          <a:xfrm>
            <a:off x="33451800" y="30731041"/>
            <a:ext cx="51054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44650" indent="-1644650"/>
            <a:endParaRPr lang="en-US" sz="3600" noProof="1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Berthold Haasler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HP: </a:t>
            </a:r>
            <a:r>
              <a:rPr lang="en-US" sz="2800" noProof="1">
                <a:solidFill>
                  <a:schemeClr val="bg1"/>
                </a:solidFill>
                <a:latin typeface="Gravur-Condensed" pitchFamily="2" charset="0"/>
              </a:rPr>
              <a:t>+62 811 847 </a:t>
            </a: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6728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Email: berthold.haasler@giz.de</a:t>
            </a:r>
            <a:endParaRPr lang="en-US" sz="2800" noProof="1">
              <a:solidFill>
                <a:schemeClr val="bg1"/>
              </a:solidFill>
              <a:latin typeface="Gravur-Condensed" pitchFamily="2" charset="0"/>
            </a:endParaRPr>
          </a:p>
        </p:txBody>
      </p:sp>
      <p:sp>
        <p:nvSpPr>
          <p:cNvPr id="31" name="Text Placeholder 55"/>
          <p:cNvSpPr txBox="1">
            <a:spLocks/>
          </p:cNvSpPr>
          <p:nvPr/>
        </p:nvSpPr>
        <p:spPr bwMode="auto">
          <a:xfrm>
            <a:off x="38557200" y="30699462"/>
            <a:ext cx="5105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44650" indent="-1644650"/>
            <a:endParaRPr lang="en-US" sz="3600" noProof="1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id-ID" sz="2800" noProof="1" smtClean="0">
                <a:solidFill>
                  <a:schemeClr val="bg1"/>
                </a:solidFill>
                <a:latin typeface="Gravur-Condensed" pitchFamily="2" charset="0"/>
              </a:rPr>
              <a:t>Mohammad Sidiq</a:t>
            </a:r>
            <a:endParaRPr lang="en-US" sz="2800" noProof="1" smtClean="0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Mobile: +62 </a:t>
            </a:r>
            <a:r>
              <a:rPr lang="id-ID" sz="2800" noProof="1" smtClean="0">
                <a:solidFill>
                  <a:schemeClr val="bg1"/>
                </a:solidFill>
                <a:latin typeface="Gravur-Condensed" pitchFamily="2" charset="0"/>
              </a:rPr>
              <a:t>811 7129654</a:t>
            </a:r>
            <a:endParaRPr lang="en-US" sz="2800" noProof="1" smtClean="0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Email: </a:t>
            </a:r>
            <a:r>
              <a:rPr lang="id-ID" sz="2800" noProof="1" smtClean="0">
                <a:solidFill>
                  <a:schemeClr val="bg1"/>
                </a:solidFill>
                <a:latin typeface="Gravur-Condensed" pitchFamily="2" charset="0"/>
              </a:rPr>
              <a:t>mohammad.sidiq@giz.de</a:t>
            </a:r>
            <a:endParaRPr lang="en-US" sz="2800" noProof="1" smtClean="0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endParaRPr lang="en-US" sz="2800" noProof="1">
              <a:solidFill>
                <a:schemeClr val="bg1"/>
              </a:solidFill>
              <a:latin typeface="Gravur-Condensed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07" y="18295981"/>
            <a:ext cx="11527186" cy="517361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78723"/>
              </p:ext>
            </p:extLst>
          </p:nvPr>
        </p:nvGraphicFramePr>
        <p:xfrm>
          <a:off x="29779119" y="5197474"/>
          <a:ext cx="132588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0"/>
                <a:gridCol w="6629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Manfaat</a:t>
                      </a:r>
                      <a:endParaRPr lang="id-ID" sz="3600" dirty="0" smtClean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  <a:p>
                      <a:pPr algn="l"/>
                      <a:endParaRPr lang="id-ID" sz="3600" dirty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Tantangan</a:t>
                      </a:r>
                      <a:endParaRPr lang="id-ID" sz="3600" dirty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Memperluas jaringan kerja</a:t>
                      </a:r>
                      <a:endParaRPr lang="id-ID" sz="3200" dirty="0" smtClean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Keterbatasan waktu 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proses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, 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dinamika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Kesempatan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 untuk mengakses dana / pinjaman dari pemerintah dan donor lain</a:t>
                      </a:r>
                      <a:endParaRPr lang="id-ID" sz="3200" dirty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Perlu keterlibatan</a:t>
                      </a:r>
                      <a:r>
                        <a:rPr lang="en-US" sz="3200" baseline="0" dirty="0" smtClean="0">
                          <a:latin typeface="Gravur-Condensed" panose="02000506020000020004" pitchFamily="2" charset="0"/>
                        </a:rPr>
                        <a:t> multipihak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 (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pihak desa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,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en-US" sz="3200" baseline="0" dirty="0" smtClean="0">
                          <a:latin typeface="Gravur-Condensed" panose="02000506020000020004" pitchFamily="2" charset="0"/>
                        </a:rPr>
                        <a:t>pemerintah daerah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, </a:t>
                      </a:r>
                      <a:r>
                        <a:rPr lang="en-US" sz="3200" baseline="0" dirty="0" smtClean="0">
                          <a:latin typeface="Gravur-Condensed" panose="02000506020000020004" pitchFamily="2" charset="0"/>
                        </a:rPr>
                        <a:t>LSM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, </a:t>
                      </a:r>
                      <a:r>
                        <a:rPr lang="en-US" sz="3200" baseline="0" dirty="0" smtClean="0">
                          <a:latin typeface="Gravur-Condensed" panose="02000506020000020004" pitchFamily="2" charset="0"/>
                        </a:rPr>
                        <a:t>dsb.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Status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hukum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id-ID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(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terdaftar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secara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administratif</a:t>
                      </a:r>
                      <a:endParaRPr lang="en-US" sz="3200" baseline="0" dirty="0" smtClean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Monitoring </a:t>
                      </a:r>
                      <a:r>
                        <a:rPr lang="en-US" sz="3200" dirty="0" err="1" smtClean="0">
                          <a:latin typeface="Gravur-Condensed" panose="02000506020000020004" pitchFamily="2" charset="0"/>
                        </a:rPr>
                        <a:t>secara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Gravur-Condensed" panose="02000506020000020004" pitchFamily="2" charset="0"/>
                        </a:rPr>
                        <a:t>intensif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(</a:t>
                      </a:r>
                      <a:r>
                        <a:rPr lang="en-US" sz="3200" baseline="0" dirty="0" err="1" smtClean="0">
                          <a:latin typeface="Gravur-Condensed" panose="02000506020000020004" pitchFamily="2" charset="0"/>
                        </a:rPr>
                        <a:t>bulanan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)</a:t>
                      </a:r>
                      <a:endParaRPr lang="id-ID" sz="3200" dirty="0" smtClean="0">
                        <a:latin typeface="Gravur-Condensed" panose="02000506020000020004" pitchFamily="2" charset="0"/>
                      </a:endParaRPr>
                    </a:p>
                    <a:p>
                      <a:pPr algn="l"/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Dikembangkan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menjadi satuan usaha</a:t>
                      </a:r>
                      <a:endParaRPr lang="id-ID" sz="3200" dirty="0" smtClean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latin typeface="Gravur-Condensed" panose="02000506020000020004" pitchFamily="2" charset="0"/>
                        </a:rPr>
                        <a:t>Banyak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HHBK merupakan produk musiman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sz="3200" dirty="0" smtClean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  <a:p>
                      <a:endParaRPr lang="id-ID" sz="3200" dirty="0" smtClean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Kegiatan ekstraktif dalam pengambilan </a:t>
                      </a:r>
                      <a:r>
                        <a:rPr lang="en-US" sz="3200" dirty="0" err="1" smtClean="0">
                          <a:latin typeface="Gravur-Condensed" panose="02000506020000020004" pitchFamily="2" charset="0"/>
                        </a:rPr>
                        <a:t>HHBK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 </a:t>
                      </a:r>
                    </a:p>
                    <a:p>
                      <a:pPr algn="l"/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5406"/>
              </p:ext>
            </p:extLst>
          </p:nvPr>
        </p:nvGraphicFramePr>
        <p:xfrm>
          <a:off x="14706600" y="20616179"/>
          <a:ext cx="14134866" cy="1029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3773117"/>
                <a:gridCol w="5865949"/>
              </a:tblGrid>
              <a:tr h="153784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Desa</a:t>
                      </a:r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,</a:t>
                      </a:r>
                      <a:r>
                        <a:rPr lang="id-ID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Kabupaten,</a:t>
                      </a:r>
                      <a:r>
                        <a:rPr lang="id-ID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Tipe ekosistem</a:t>
                      </a:r>
                      <a:endParaRPr lang="id-ID" sz="3200" dirty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Kelompok masyarakat dan Keanggotaan</a:t>
                      </a:r>
                      <a:endParaRPr lang="id-ID" sz="3200" dirty="0" smtClean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Komoditas usaha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HHBK</a:t>
                      </a:r>
                      <a:endParaRPr lang="id-ID" sz="3200" dirty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</a:tr>
              <a:tr h="1550094"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Napalicin</a:t>
                      </a:r>
                    </a:p>
                    <a:p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Musi Rawas Utara</a:t>
                      </a:r>
                    </a:p>
                    <a:p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(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Hutan dataran tinggi</a:t>
                      </a:r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)</a:t>
                      </a:r>
                      <a:endParaRPr lang="id-ID" sz="3200" dirty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Citra Lestari</a:t>
                      </a:r>
                    </a:p>
                    <a:p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(21 laki-laki,</a:t>
                      </a:r>
                      <a:r>
                        <a:rPr lang="id-ID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 5 perempuan)</a:t>
                      </a:r>
                      <a:endParaRPr lang="id-ID" sz="3200" dirty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d-ID" sz="3200" b="0" dirty="0" smtClean="0">
                          <a:latin typeface="Gravur-Condensed" panose="02000506020000020004" pitchFamily="2" charset="0"/>
                        </a:rPr>
                        <a:t>Bam</a:t>
                      </a:r>
                      <a:r>
                        <a:rPr lang="en-US" sz="3200" b="0" dirty="0" smtClean="0">
                          <a:latin typeface="Gravur-Condensed" panose="02000506020000020004" pitchFamily="2" charset="0"/>
                        </a:rPr>
                        <a:t>bu</a:t>
                      </a:r>
                      <a:r>
                        <a:rPr lang="id-ID" sz="3200" b="0" dirty="0" smtClean="0">
                          <a:latin typeface="Gravur-Condensed" panose="02000506020000020004" pitchFamily="2" charset="0"/>
                        </a:rPr>
                        <a:t>,</a:t>
                      </a:r>
                      <a:r>
                        <a:rPr lang="id-ID" sz="3200" b="0" baseline="0" dirty="0" smtClean="0"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en-US" sz="3200" b="0" baseline="0" dirty="0" smtClean="0">
                          <a:latin typeface="Gravur-Condensed" panose="02000506020000020004" pitchFamily="2" charset="0"/>
                        </a:rPr>
                        <a:t>air</a:t>
                      </a:r>
                      <a:endParaRPr lang="id-ID" sz="3200" b="0" baseline="0" dirty="0" smtClean="0">
                        <a:latin typeface="Gravur-Condensed" panose="02000506020000020004" pitchFamily="2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1" dirty="0" smtClean="0">
                          <a:latin typeface="Gravur-Condensed" panose="02000506020000020004" pitchFamily="2" charset="0"/>
                        </a:rPr>
                        <a:t>Minyak</a:t>
                      </a:r>
                      <a:r>
                        <a:rPr lang="en-US" sz="3200" b="1" baseline="0" dirty="0" smtClean="0">
                          <a:latin typeface="Gravur-Condensed" panose="02000506020000020004" pitchFamily="2" charset="0"/>
                        </a:rPr>
                        <a:t> N</a:t>
                      </a:r>
                      <a:r>
                        <a:rPr lang="id-ID" sz="3200" b="1" dirty="0" smtClean="0">
                          <a:latin typeface="Gravur-Condensed" panose="02000506020000020004" pitchFamily="2" charset="0"/>
                        </a:rPr>
                        <a:t>ilam/</a:t>
                      </a:r>
                      <a:r>
                        <a:rPr lang="en-US" sz="3200" b="1" baseline="0" dirty="0" smtClean="0">
                          <a:latin typeface="Gravur-Condensed" panose="02000506020000020004" pitchFamily="2" charset="0"/>
                        </a:rPr>
                        <a:t>At</a:t>
                      </a:r>
                      <a:r>
                        <a:rPr lang="id-ID" sz="3200" b="1" baseline="0" dirty="0" smtClean="0">
                          <a:latin typeface="Gravur-Condensed" panose="02000506020000020004" pitchFamily="2" charset="0"/>
                        </a:rPr>
                        <a:t>siri (</a:t>
                      </a:r>
                      <a:r>
                        <a:rPr lang="id-ID" sz="3200" b="1" i="1" baseline="0" dirty="0" smtClean="0">
                          <a:latin typeface="Gravur-Condensed" panose="02000506020000020004" pitchFamily="2" charset="0"/>
                        </a:rPr>
                        <a:t>patcholi</a:t>
                      </a:r>
                      <a:r>
                        <a:rPr lang="id-ID" sz="3200" b="1" baseline="0" dirty="0" smtClean="0">
                          <a:latin typeface="Gravur-Condensed" panose="02000506020000020004" pitchFamily="2" charset="0"/>
                        </a:rPr>
                        <a:t>)</a:t>
                      </a:r>
                      <a:r>
                        <a:rPr lang="id-ID" sz="3200" b="0" baseline="0" dirty="0" smtClean="0">
                          <a:latin typeface="Gravur-Condensed" panose="02000506020000020004" pitchFamily="2" charset="0"/>
                        </a:rPr>
                        <a:t>, </a:t>
                      </a:r>
                      <a:r>
                        <a:rPr lang="en-US" sz="3200" b="0" baseline="0" dirty="0" smtClean="0">
                          <a:latin typeface="Gravur-Condensed" panose="02000506020000020004" pitchFamily="2" charset="0"/>
                        </a:rPr>
                        <a:t>karet</a:t>
                      </a:r>
                      <a:endParaRPr lang="id-ID" sz="3200" b="1" baseline="0" dirty="0" smtClean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</a:tr>
              <a:tr h="1550094"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Karang Panggung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Musi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Rawas</a:t>
                      </a:r>
                      <a:endParaRPr lang="id-ID" sz="3200" dirty="0" smtClean="0">
                        <a:latin typeface="Gravur-Condensed" panose="02000506020000020004" pitchFamily="2" charset="0"/>
                      </a:endParaRP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Hutan dataran tinggi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Tunas Harapan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(25 laki-laki, 4 perempuan)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d-ID" sz="3200" b="0" dirty="0" smtClean="0">
                          <a:latin typeface="Gravur-Condensed" panose="02000506020000020004" pitchFamily="2" charset="0"/>
                        </a:rPr>
                        <a:t>Pakis, jengkol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1" dirty="0" smtClean="0">
                          <a:latin typeface="Gravur-Condensed" panose="02000506020000020004" pitchFamily="2" charset="0"/>
                        </a:rPr>
                        <a:t>Kopi Or</a:t>
                      </a:r>
                      <a:r>
                        <a:rPr lang="id-ID" sz="3200" b="1" dirty="0" smtClean="0">
                          <a:latin typeface="Gravur-Condensed" panose="02000506020000020004" pitchFamily="2" charset="0"/>
                        </a:rPr>
                        <a:t>gani</a:t>
                      </a:r>
                      <a:r>
                        <a:rPr lang="en-US" sz="3200" b="1" dirty="0" smtClean="0">
                          <a:latin typeface="Gravur-Condensed" panose="02000506020000020004" pitchFamily="2" charset="0"/>
                        </a:rPr>
                        <a:t>k dan Kopi Luwak</a:t>
                      </a:r>
                      <a:r>
                        <a:rPr lang="id-ID" sz="3200" b="0" dirty="0" smtClean="0">
                          <a:latin typeface="Gravur-Condensed" panose="02000506020000020004" pitchFamily="2" charset="0"/>
                        </a:rPr>
                        <a:t>,</a:t>
                      </a:r>
                      <a:r>
                        <a:rPr lang="id-ID" sz="3200" b="1" baseline="0" dirty="0" smtClean="0"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en-US" sz="3200" b="0" baseline="0" dirty="0" smtClean="0">
                          <a:latin typeface="Gravur-Condensed" panose="02000506020000020004" pitchFamily="2" charset="0"/>
                        </a:rPr>
                        <a:t>d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urian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</a:tr>
              <a:tr h="1550094"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Pangkalan Bulian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MUBA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Hutan dataran rendah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Bulian Alam Mulia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(31 laki-laki, 6 perempuan)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1" dirty="0" smtClean="0">
                          <a:latin typeface="Gravur-Condensed" panose="02000506020000020004" pitchFamily="2" charset="0"/>
                        </a:rPr>
                        <a:t>Rotan</a:t>
                      </a:r>
                      <a:r>
                        <a:rPr lang="id-ID" sz="3200" b="0" dirty="0" smtClean="0">
                          <a:latin typeface="Gravur-Condensed" panose="02000506020000020004" pitchFamily="2" charset="0"/>
                        </a:rPr>
                        <a:t>,</a:t>
                      </a:r>
                      <a:r>
                        <a:rPr lang="id-ID" sz="3200" b="0" baseline="0" dirty="0" smtClean="0"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madu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sialang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Durian, </a:t>
                      </a:r>
                      <a:r>
                        <a:rPr lang="en-US" sz="3200" baseline="0" dirty="0" smtClean="0">
                          <a:latin typeface="Gravur-Condensed" panose="02000506020000020004" pitchFamily="2" charset="0"/>
                        </a:rPr>
                        <a:t>karet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</a:tr>
              <a:tr h="2036398"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Kepayang 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MUBA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Hutan rawa gambut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Kepayang Lestari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(19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laki-laki, 8 perempuan)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Kemenyan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en-US" sz="3200" baseline="0" dirty="0" smtClean="0">
                          <a:latin typeface="Gravur-Condensed" panose="02000506020000020004" pitchFamily="2" charset="0"/>
                        </a:rPr>
                        <a:t>dan nanas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(2015)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baseline="0" dirty="0" smtClean="0">
                          <a:latin typeface="Gravur-Condensed" panose="02000506020000020004" pitchFamily="2" charset="0"/>
                        </a:rPr>
                        <a:t>Jahe merah dan </a:t>
                      </a:r>
                      <a:r>
                        <a:rPr lang="id-ID" sz="3200" b="1" baseline="0" dirty="0" smtClean="0">
                          <a:latin typeface="Gravur-Condensed" panose="02000506020000020004" pitchFamily="2" charset="0"/>
                        </a:rPr>
                        <a:t>Ubi Racun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(2016)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</a:tr>
              <a:tr h="2020300"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Muara Sungsang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Banyuasin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Hutan bakau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Muara Sungsang Mandiri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(20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laki-laki, 6 perempuan)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Ikan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(bandeng), </a:t>
                      </a:r>
                      <a:r>
                        <a:rPr lang="en-US" sz="3200" baseline="0" dirty="0" smtClean="0">
                          <a:latin typeface="Gravur-Condensed" panose="02000506020000020004" pitchFamily="2" charset="0"/>
                        </a:rPr>
                        <a:t>udang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d-ID" sz="3200" b="1" dirty="0" smtClean="0">
                          <a:latin typeface="Gravur-Condensed" panose="02000506020000020004" pitchFamily="2" charset="0"/>
                        </a:rPr>
                        <a:t>Nata de Coco</a:t>
                      </a:r>
                      <a:r>
                        <a:rPr lang="en-US" sz="3200" b="0" dirty="0" smtClean="0">
                          <a:latin typeface="Gravur-Condensed" panose="02000506020000020004" pitchFamily="2" charset="0"/>
                        </a:rPr>
                        <a:t>,</a:t>
                      </a:r>
                      <a:r>
                        <a:rPr lang="id-ID" sz="3200" b="0" baseline="0" dirty="0" smtClean="0"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en-US" sz="3200" b="0" baseline="0" dirty="0" smtClean="0">
                          <a:latin typeface="Gravur-Condensed" panose="02000506020000020004" pitchFamily="2" charset="0"/>
                        </a:rPr>
                        <a:t>jagung</a:t>
                      </a:r>
                      <a:endParaRPr lang="id-ID" sz="3200" b="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</a:tr>
            </a:tbl>
          </a:graphicData>
        </a:graphic>
      </p:graphicFrame>
      <p:pic>
        <p:nvPicPr>
          <p:cNvPr id="25" name="Picture 24" descr="E:\PICTURES\Nata de coco_Ma.Sungsang\DSC_0139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r="10499" b="8955"/>
          <a:stretch/>
        </p:blipFill>
        <p:spPr bwMode="auto">
          <a:xfrm>
            <a:off x="29260800" y="11798940"/>
            <a:ext cx="5664165" cy="3745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600" y="11732287"/>
            <a:ext cx="5734020" cy="3812513"/>
          </a:xfrm>
          <a:prstGeom prst="rect">
            <a:avLst/>
          </a:prstGeom>
        </p:spPr>
      </p:pic>
      <p:pic>
        <p:nvPicPr>
          <p:cNvPr id="27" name="Picture 26" descr="E:\Kopi_karang Panggung\Label Kopi_Selangit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4"/>
          <a:stretch/>
        </p:blipFill>
        <p:spPr bwMode="auto">
          <a:xfrm>
            <a:off x="40614600" y="11726148"/>
            <a:ext cx="2590801" cy="38186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1394400" y="15583134"/>
            <a:ext cx="914400" cy="325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Gravur-Condensed" panose="02000506020000020004" pitchFamily="2" charset="0"/>
              </a:rPr>
              <a:t>(A)</a:t>
            </a:r>
            <a:endParaRPr lang="id-ID" sz="3200" b="1" dirty="0">
              <a:latin typeface="Gravur-Condensed" panose="02000506020000020004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50406" y="15583134"/>
            <a:ext cx="914400" cy="325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Gravur-Condensed" panose="02000506020000020004" pitchFamily="2" charset="0"/>
              </a:rPr>
              <a:t>(B)</a:t>
            </a:r>
            <a:endParaRPr lang="id-ID" sz="3200" b="1" dirty="0">
              <a:latin typeface="Gravur-Condensed" panose="02000506020000020004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894421" y="15659334"/>
            <a:ext cx="914400" cy="325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Gravur-Condensed" panose="02000506020000020004" pitchFamily="2" charset="0"/>
              </a:rPr>
              <a:t>(C)</a:t>
            </a:r>
            <a:endParaRPr lang="id-ID" sz="3200" b="1" dirty="0">
              <a:latin typeface="Gravur-Condensed" panose="02000506020000020004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69371" y="16326286"/>
            <a:ext cx="13670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Gravur-Condensed" panose="02000506020000020004" pitchFamily="2" charset="0"/>
              </a:rPr>
              <a:t>Gambar 4.</a:t>
            </a:r>
            <a:r>
              <a:rPr lang="id-ID" sz="3200" b="1" dirty="0" smtClean="0">
                <a:latin typeface="Gravur-Condensed" panose="02000506020000020004" pitchFamily="2" charset="0"/>
              </a:rPr>
              <a:t> (A) : </a:t>
            </a:r>
            <a:r>
              <a:rPr lang="en-US" sz="3200" b="1" dirty="0" smtClean="0">
                <a:latin typeface="Gravur-Condensed" panose="02000506020000020004" pitchFamily="2" charset="0"/>
              </a:rPr>
              <a:t> Produksi </a:t>
            </a:r>
            <a:r>
              <a:rPr lang="id-ID" sz="3200" b="1" dirty="0" smtClean="0">
                <a:latin typeface="Gravur-Condensed" panose="02000506020000020004" pitchFamily="2" charset="0"/>
              </a:rPr>
              <a:t>Nata de Coco </a:t>
            </a:r>
            <a:r>
              <a:rPr lang="en-US" sz="3200" b="1" dirty="0" smtClean="0">
                <a:latin typeface="Gravur-Condensed" panose="02000506020000020004" pitchFamily="2" charset="0"/>
              </a:rPr>
              <a:t>di </a:t>
            </a:r>
            <a:r>
              <a:rPr lang="id-ID" sz="3200" b="1" dirty="0" smtClean="0">
                <a:latin typeface="Gravur-Condensed" panose="02000506020000020004" pitchFamily="2" charset="0"/>
              </a:rPr>
              <a:t>Muara Sungsang</a:t>
            </a:r>
            <a:r>
              <a:rPr lang="en-US" sz="3200" b="1" dirty="0" smtClean="0">
                <a:latin typeface="Gravur-Condensed" panose="02000506020000020004" pitchFamily="2" charset="0"/>
              </a:rPr>
              <a:t>, </a:t>
            </a:r>
            <a:r>
              <a:rPr lang="id-ID" sz="3200" b="1" dirty="0" smtClean="0">
                <a:latin typeface="Gravur-Condensed" panose="02000506020000020004" pitchFamily="2" charset="0"/>
              </a:rPr>
              <a:t>Banyuasin, (B): </a:t>
            </a:r>
            <a:r>
              <a:rPr lang="en-US" sz="3200" b="1" dirty="0" smtClean="0">
                <a:latin typeface="Gravur-Condensed" panose="02000506020000020004" pitchFamily="2" charset="0"/>
              </a:rPr>
              <a:t> Produksi Minyak </a:t>
            </a:r>
            <a:r>
              <a:rPr lang="id-ID" sz="3200" b="1" dirty="0" smtClean="0">
                <a:latin typeface="Gravur-Condensed" panose="02000506020000020004" pitchFamily="2" charset="0"/>
              </a:rPr>
              <a:t>Nilam </a:t>
            </a:r>
            <a:r>
              <a:rPr lang="en-US" sz="3200" b="1" dirty="0" smtClean="0">
                <a:latin typeface="Gravur-Condensed" panose="02000506020000020004" pitchFamily="2" charset="0"/>
              </a:rPr>
              <a:t>dan </a:t>
            </a:r>
            <a:r>
              <a:rPr lang="id-ID" sz="3200" b="1" dirty="0" smtClean="0">
                <a:latin typeface="Gravur-Condensed" panose="02000506020000020004" pitchFamily="2" charset="0"/>
              </a:rPr>
              <a:t>Atsiri (</a:t>
            </a:r>
            <a:r>
              <a:rPr lang="id-ID" sz="3200" b="1" i="1" dirty="0" smtClean="0">
                <a:latin typeface="Gravur-Condensed" panose="02000506020000020004" pitchFamily="2" charset="0"/>
              </a:rPr>
              <a:t>Patchouli Oil)</a:t>
            </a:r>
            <a:r>
              <a:rPr lang="id-ID" sz="3200" b="1" dirty="0" smtClean="0">
                <a:latin typeface="Gravur-Condensed" panose="02000506020000020004" pitchFamily="2" charset="0"/>
              </a:rPr>
              <a:t> </a:t>
            </a:r>
            <a:r>
              <a:rPr lang="en-US" sz="3200" b="1" dirty="0" smtClean="0">
                <a:latin typeface="Gravur-Condensed" panose="02000506020000020004" pitchFamily="2" charset="0"/>
              </a:rPr>
              <a:t> di</a:t>
            </a:r>
            <a:r>
              <a:rPr lang="id-ID" sz="3200" b="1" dirty="0" smtClean="0">
                <a:latin typeface="Gravur-Condensed" panose="02000506020000020004" pitchFamily="2" charset="0"/>
              </a:rPr>
              <a:t> Napalicin</a:t>
            </a:r>
            <a:r>
              <a:rPr lang="en-US" sz="3200" b="1" dirty="0" smtClean="0">
                <a:latin typeface="Gravur-Condensed" panose="02000506020000020004" pitchFamily="2" charset="0"/>
              </a:rPr>
              <a:t>, </a:t>
            </a:r>
            <a:r>
              <a:rPr lang="id-ID" sz="3200" b="1" dirty="0" smtClean="0">
                <a:latin typeface="Gravur-Condensed" panose="02000506020000020004" pitchFamily="2" charset="0"/>
              </a:rPr>
              <a:t>Musi Rawas Utara, (C): </a:t>
            </a:r>
            <a:r>
              <a:rPr lang="en-US" sz="3200" b="1" dirty="0" smtClean="0">
                <a:latin typeface="Gravur-Condensed" panose="02000506020000020004" pitchFamily="2" charset="0"/>
              </a:rPr>
              <a:t> Label Kemasan Kopi Organik</a:t>
            </a:r>
            <a:r>
              <a:rPr lang="id-ID" sz="3200" b="1" dirty="0" smtClean="0">
                <a:latin typeface="Gravur-Condensed" panose="02000506020000020004" pitchFamily="2" charset="0"/>
              </a:rPr>
              <a:t>. </a:t>
            </a:r>
            <a:r>
              <a:rPr lang="en-US" sz="3200" b="1" dirty="0" smtClean="0">
                <a:latin typeface="Gravur-Condensed" panose="02000506020000020004" pitchFamily="2" charset="0"/>
              </a:rPr>
              <a:t>Kopi diproduksi oleh kelompok masyarakat di</a:t>
            </a:r>
            <a:r>
              <a:rPr lang="id-ID" sz="3200" b="1" dirty="0" smtClean="0">
                <a:latin typeface="Gravur-Condensed" panose="02000506020000020004" pitchFamily="2" charset="0"/>
              </a:rPr>
              <a:t> Karang Panggung, Musi Rawas</a:t>
            </a:r>
            <a:endParaRPr lang="id-ID" sz="3200" b="1" dirty="0">
              <a:latin typeface="Gravur-Condensed" panose="02000506020000020004" pitchFamily="2" charset="0"/>
            </a:endParaRPr>
          </a:p>
        </p:txBody>
      </p:sp>
      <p:pic>
        <p:nvPicPr>
          <p:cNvPr id="36" name="Content Placeholder 6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4" t="76251" r="3214" b="9751"/>
          <a:stretch/>
        </p:blipFill>
        <p:spPr bwMode="auto">
          <a:xfrm>
            <a:off x="9097413" y="21269099"/>
            <a:ext cx="3919144" cy="2200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Oval 20"/>
          <p:cNvSpPr/>
          <p:nvPr/>
        </p:nvSpPr>
        <p:spPr>
          <a:xfrm>
            <a:off x="16061380" y="12956652"/>
            <a:ext cx="4014289" cy="3963744"/>
          </a:xfrm>
          <a:prstGeom prst="ellipse">
            <a:avLst/>
          </a:prstGeom>
          <a:noFill/>
          <a:ln w="136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TextBox 46"/>
          <p:cNvSpPr txBox="1"/>
          <p:nvPr/>
        </p:nvSpPr>
        <p:spPr>
          <a:xfrm>
            <a:off x="20644578" y="14008088"/>
            <a:ext cx="716981" cy="590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/>
              <a:t>2</a:t>
            </a:r>
            <a:endParaRPr lang="id-ID" sz="3200" b="1" dirty="0"/>
          </a:p>
        </p:txBody>
      </p:sp>
      <p:sp>
        <p:nvSpPr>
          <p:cNvPr id="2051" name="TextBox 2050"/>
          <p:cNvSpPr txBox="1"/>
          <p:nvPr/>
        </p:nvSpPr>
        <p:spPr>
          <a:xfrm>
            <a:off x="21327679" y="11467671"/>
            <a:ext cx="77133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Gravur-Condensed" panose="02000506020000020004" pitchFamily="2" charset="0"/>
              </a:rPr>
              <a:t>Penjelasan</a:t>
            </a:r>
            <a:r>
              <a:rPr lang="id-ID" sz="3200" u="sng" dirty="0" smtClean="0">
                <a:latin typeface="Gravur-Condensed" panose="02000506020000020004" pitchFamily="2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Gravur-Condensed" panose="02000506020000020004" pitchFamily="2" charset="0"/>
              </a:rPr>
              <a:t>Penilaian Kerentanan Sosioekonomi</a:t>
            </a:r>
            <a:endParaRPr lang="id-ID" sz="3200" dirty="0" smtClean="0">
              <a:latin typeface="Gravur-Condensed" panose="02000506020000020004" pitchFamily="2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Gravur-Condensed" panose="02000506020000020004" pitchFamily="2" charset="0"/>
              </a:rPr>
              <a:t>Pembentukan Kelompok Masyarakat</a:t>
            </a:r>
            <a:endParaRPr lang="id-ID" sz="3200" dirty="0" smtClean="0">
              <a:latin typeface="Gravur-Condensed" panose="02000506020000020004" pitchFamily="2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Gravur-Condensed" panose="02000506020000020004" pitchFamily="2" charset="0"/>
              </a:rPr>
              <a:t>Pengelolaan Organisasi</a:t>
            </a:r>
            <a:r>
              <a:rPr lang="id-ID" sz="3200" dirty="0" smtClean="0">
                <a:latin typeface="Gravur-Condensed" panose="02000506020000020004" pitchFamily="2" charset="0"/>
              </a:rPr>
              <a:t> (</a:t>
            </a:r>
            <a:r>
              <a:rPr lang="en-US" sz="3200" dirty="0" smtClean="0">
                <a:latin typeface="Gravur-Condensed" panose="02000506020000020004" pitchFamily="2" charset="0"/>
              </a:rPr>
              <a:t>penatausahaan</a:t>
            </a:r>
            <a:r>
              <a:rPr lang="id-ID" sz="3200" dirty="0" smtClean="0">
                <a:latin typeface="Gravur-Condensed" panose="02000506020000020004" pitchFamily="2" charset="0"/>
              </a:rPr>
              <a:t>, </a:t>
            </a:r>
            <a:r>
              <a:rPr lang="en-US" sz="3200" dirty="0" smtClean="0">
                <a:latin typeface="Gravur-Condensed" panose="02000506020000020004" pitchFamily="2" charset="0"/>
              </a:rPr>
              <a:t>keuangan</a:t>
            </a:r>
            <a:r>
              <a:rPr lang="id-ID" sz="3200" dirty="0" smtClean="0">
                <a:latin typeface="Gravur-Condensed" panose="02000506020000020004" pitchFamily="2" charset="0"/>
              </a:rPr>
              <a:t>)</a:t>
            </a:r>
          </a:p>
          <a:p>
            <a:r>
              <a:rPr lang="id-ID" sz="3200" dirty="0" smtClean="0">
                <a:latin typeface="Gravur-Condensed" panose="02000506020000020004" pitchFamily="2" charset="0"/>
              </a:rPr>
              <a:t>    - </a:t>
            </a:r>
            <a:r>
              <a:rPr lang="en-US" sz="3200" dirty="0" smtClean="0">
                <a:latin typeface="Gravur-Condensed" panose="02000506020000020004" pitchFamily="2" charset="0"/>
              </a:rPr>
              <a:t>Kode etik</a:t>
            </a:r>
            <a:r>
              <a:rPr lang="id-ID" sz="3200" dirty="0" smtClean="0">
                <a:latin typeface="Gravur-Condensed" panose="02000506020000020004" pitchFamily="2" charset="0"/>
              </a:rPr>
              <a:t> (AD/ART)</a:t>
            </a:r>
          </a:p>
          <a:p>
            <a:r>
              <a:rPr lang="id-ID" sz="3200" dirty="0">
                <a:latin typeface="Gravur-Condensed" panose="02000506020000020004" pitchFamily="2" charset="0"/>
              </a:rPr>
              <a:t> </a:t>
            </a:r>
            <a:r>
              <a:rPr lang="id-ID" sz="3200" dirty="0" smtClean="0">
                <a:latin typeface="Gravur-Condensed" panose="02000506020000020004" pitchFamily="2" charset="0"/>
              </a:rPr>
              <a:t>   - </a:t>
            </a:r>
            <a:r>
              <a:rPr lang="en-US" sz="3200" dirty="0" smtClean="0">
                <a:latin typeface="Gravur-Condensed" panose="02000506020000020004" pitchFamily="2" charset="0"/>
              </a:rPr>
              <a:t>Pengelolaan pembukuan</a:t>
            </a:r>
            <a:r>
              <a:rPr lang="id-ID" sz="3200" dirty="0" smtClean="0">
                <a:latin typeface="Gravur-Condensed" panose="02000506020000020004" pitchFamily="2" charset="0"/>
              </a:rPr>
              <a:t>, </a:t>
            </a:r>
            <a:r>
              <a:rPr lang="en-US" sz="3200" dirty="0" err="1" smtClean="0">
                <a:latin typeface="Gravur-Condensed" panose="02000506020000020004" pitchFamily="2" charset="0"/>
              </a:rPr>
              <a:t>skema</a:t>
            </a:r>
            <a:r>
              <a:rPr lang="en-US" sz="3200" dirty="0" smtClean="0">
                <a:latin typeface="Gravur-Condensed" panose="02000506020000020004" pitchFamily="2" charset="0"/>
              </a:rPr>
              <a:t> </a:t>
            </a:r>
            <a:r>
              <a:rPr lang="en-US" sz="3200" dirty="0">
                <a:latin typeface="Gravur-Condensed" panose="02000506020000020004" pitchFamily="2" charset="0"/>
              </a:rPr>
              <a:t> </a:t>
            </a:r>
          </a:p>
          <a:p>
            <a:r>
              <a:rPr lang="en-US" sz="3200" dirty="0" smtClean="0">
                <a:latin typeface="Gravur-Condensed" panose="02000506020000020004" pitchFamily="2" charset="0"/>
              </a:rPr>
              <a:t>      </a:t>
            </a:r>
            <a:r>
              <a:rPr lang="en-US" sz="3200" dirty="0" err="1" smtClean="0">
                <a:latin typeface="Gravur-Condensed" panose="02000506020000020004" pitchFamily="2" charset="0"/>
              </a:rPr>
              <a:t>keuangan</a:t>
            </a:r>
            <a:r>
              <a:rPr lang="en-US" sz="3200" dirty="0" smtClean="0">
                <a:latin typeface="Gravur-Condensed" panose="02000506020000020004" pitchFamily="2" charset="0"/>
              </a:rPr>
              <a:t> </a:t>
            </a:r>
            <a:r>
              <a:rPr lang="en-US" sz="3200" dirty="0" smtClean="0">
                <a:latin typeface="Gravur-Condensed" panose="02000506020000020004" pitchFamily="2" charset="0"/>
              </a:rPr>
              <a:t>mikro</a:t>
            </a:r>
            <a:endParaRPr lang="id-ID" sz="3200" dirty="0" smtClean="0">
              <a:latin typeface="Gravur-Condensed" panose="02000506020000020004" pitchFamily="2" charset="0"/>
            </a:endParaRPr>
          </a:p>
          <a:p>
            <a:r>
              <a:rPr lang="id-ID" sz="3200" dirty="0" smtClean="0">
                <a:latin typeface="Gravur-Condensed" panose="02000506020000020004" pitchFamily="2" charset="0"/>
              </a:rPr>
              <a:t>    - </a:t>
            </a:r>
            <a:r>
              <a:rPr lang="en-US" sz="3200" dirty="0" smtClean="0">
                <a:latin typeface="Gravur-Condensed" panose="02000506020000020004" pitchFamily="2" charset="0"/>
              </a:rPr>
              <a:t>Pembuatan jaringan kerja dengan:</a:t>
            </a:r>
            <a:r>
              <a:rPr lang="id-ID" sz="3200" dirty="0" smtClean="0">
                <a:latin typeface="Gravur-Condensed" panose="02000506020000020004" pitchFamily="2" charset="0"/>
              </a:rPr>
              <a:t> </a:t>
            </a:r>
            <a:endParaRPr lang="en-US" sz="3200" dirty="0" smtClean="0">
              <a:latin typeface="Gravur-Condensed" panose="02000506020000020004" pitchFamily="2" charset="0"/>
            </a:endParaRPr>
          </a:p>
          <a:p>
            <a:r>
              <a:rPr lang="en-US" sz="3200" dirty="0" smtClean="0">
                <a:latin typeface="Gravur-Condensed" panose="02000506020000020004" pitchFamily="2" charset="0"/>
              </a:rPr>
              <a:t>      </a:t>
            </a:r>
            <a:r>
              <a:rPr lang="id-ID" sz="3200" dirty="0" smtClean="0">
                <a:latin typeface="Gravur-Condensed" panose="02000506020000020004" pitchFamily="2" charset="0"/>
              </a:rPr>
              <a:t>(a)</a:t>
            </a:r>
            <a:r>
              <a:rPr lang="en-US" sz="3200" dirty="0">
                <a:latin typeface="Gravur-Condensed" panose="02000506020000020004" pitchFamily="2" charset="0"/>
              </a:rPr>
              <a:t> </a:t>
            </a:r>
            <a:r>
              <a:rPr lang="en-US" sz="3200" dirty="0" smtClean="0">
                <a:latin typeface="Gravur-Condensed" panose="02000506020000020004" pitchFamily="2" charset="0"/>
              </a:rPr>
              <a:t>KPH</a:t>
            </a:r>
            <a:r>
              <a:rPr lang="id-ID" sz="3200" dirty="0" smtClean="0">
                <a:latin typeface="Gravur-Condensed" panose="02000506020000020004" pitchFamily="2" charset="0"/>
              </a:rPr>
              <a:t>, (b) </a:t>
            </a:r>
            <a:r>
              <a:rPr lang="en-US" sz="3200" dirty="0" smtClean="0">
                <a:latin typeface="Gravur-Condensed" panose="02000506020000020004" pitchFamily="2" charset="0"/>
              </a:rPr>
              <a:t>LSM </a:t>
            </a:r>
            <a:r>
              <a:rPr lang="en-US" sz="3200" dirty="0" err="1" smtClean="0">
                <a:latin typeface="Gravur-Condensed" panose="02000506020000020004" pitchFamily="2" charset="0"/>
              </a:rPr>
              <a:t>pusat</a:t>
            </a:r>
            <a:r>
              <a:rPr lang="en-US" sz="3200" dirty="0" smtClean="0">
                <a:latin typeface="Gravur-Condensed" panose="02000506020000020004" pitchFamily="2" charset="0"/>
              </a:rPr>
              <a:t> </a:t>
            </a:r>
            <a:r>
              <a:rPr lang="en-US" sz="3200" dirty="0" err="1">
                <a:latin typeface="Gravur-Condensed" panose="02000506020000020004" pitchFamily="2" charset="0"/>
              </a:rPr>
              <a:t>pelayanan</a:t>
            </a:r>
            <a:r>
              <a:rPr lang="id-ID" sz="3200" dirty="0" smtClean="0">
                <a:latin typeface="Gravur-Condensed" panose="02000506020000020004" pitchFamily="2" charset="0"/>
              </a:rPr>
              <a:t>, </a:t>
            </a:r>
            <a:r>
              <a:rPr lang="id-ID" sz="3200" dirty="0" smtClean="0">
                <a:latin typeface="Gravur-Condensed" panose="02000506020000020004" pitchFamily="2" charset="0"/>
              </a:rPr>
              <a:t>(c) </a:t>
            </a:r>
            <a:endParaRPr lang="en-US" sz="3200" dirty="0" smtClean="0">
              <a:latin typeface="Gravur-Condensed" panose="02000506020000020004" pitchFamily="2" charset="0"/>
            </a:endParaRPr>
          </a:p>
          <a:p>
            <a:r>
              <a:rPr lang="en-US" sz="3200" dirty="0">
                <a:latin typeface="Gravur-Condensed" panose="02000506020000020004" pitchFamily="2" charset="0"/>
              </a:rPr>
              <a:t> </a:t>
            </a:r>
            <a:r>
              <a:rPr lang="en-US" sz="3200" dirty="0" smtClean="0">
                <a:latin typeface="Gravur-Condensed" panose="02000506020000020004" pitchFamily="2" charset="0"/>
              </a:rPr>
              <a:t>     </a:t>
            </a:r>
            <a:r>
              <a:rPr lang="en-US" sz="3200" dirty="0" err="1" smtClean="0">
                <a:latin typeface="Gravur-Condensed" panose="02000506020000020004" pitchFamily="2" charset="0"/>
              </a:rPr>
              <a:t>instansi</a:t>
            </a:r>
            <a:r>
              <a:rPr lang="en-US" sz="3200" dirty="0" smtClean="0">
                <a:latin typeface="Gravur-Condensed" panose="02000506020000020004" pitchFamily="2" charset="0"/>
              </a:rPr>
              <a:t> </a:t>
            </a:r>
            <a:r>
              <a:rPr lang="en-US" sz="3200" dirty="0" smtClean="0">
                <a:latin typeface="Gravur-Condensed" panose="02000506020000020004" pitchFamily="2" charset="0"/>
              </a:rPr>
              <a:t>pemerintah</a:t>
            </a:r>
            <a:r>
              <a:rPr lang="id-ID" sz="3200" dirty="0" smtClean="0">
                <a:latin typeface="Gravur-Condensed" panose="02000506020000020004" pitchFamily="2" charset="0"/>
              </a:rPr>
              <a:t>, (d) </a:t>
            </a:r>
            <a:r>
              <a:rPr lang="en-US" sz="3200" dirty="0" smtClean="0">
                <a:latin typeface="Gravur-Condensed" panose="02000506020000020004" pitchFamily="2" charset="0"/>
              </a:rPr>
              <a:t>perusahaan</a:t>
            </a:r>
            <a:r>
              <a:rPr lang="id-ID" sz="3200" dirty="0" smtClean="0">
                <a:latin typeface="Gravur-Condensed" panose="02000506020000020004" pitchFamily="2" charset="0"/>
              </a:rPr>
              <a:t>, </a:t>
            </a:r>
            <a:endParaRPr lang="en-US" sz="3200" dirty="0" smtClean="0">
              <a:latin typeface="Gravur-Condensed" panose="02000506020000020004" pitchFamily="2" charset="0"/>
            </a:endParaRPr>
          </a:p>
          <a:p>
            <a:r>
              <a:rPr lang="en-US" sz="3200" dirty="0" smtClean="0">
                <a:latin typeface="Gravur-Condensed" panose="02000506020000020004" pitchFamily="2" charset="0"/>
              </a:rPr>
              <a:t>      </a:t>
            </a:r>
            <a:r>
              <a:rPr lang="id-ID" sz="3200" dirty="0" smtClean="0">
                <a:latin typeface="Gravur-Condensed" panose="02000506020000020004" pitchFamily="2" charset="0"/>
              </a:rPr>
              <a:t>(e) universit</a:t>
            </a:r>
            <a:r>
              <a:rPr lang="en-US" sz="3200" dirty="0" smtClean="0">
                <a:latin typeface="Gravur-Condensed" panose="02000506020000020004" pitchFamily="2" charset="0"/>
              </a:rPr>
              <a:t>as dan pusat penelitian</a:t>
            </a:r>
            <a:endParaRPr lang="id-ID" sz="3200" dirty="0" smtClean="0">
              <a:latin typeface="Gravur-Condensed" panose="02000506020000020004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76169" y="17810984"/>
            <a:ext cx="1430843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latin typeface="Gravur-Condensed" panose="02000506020000020004" pitchFamily="2" charset="0"/>
              </a:rPr>
              <a:t>4. </a:t>
            </a:r>
            <a:r>
              <a:rPr lang="en-US" sz="3200" dirty="0" smtClean="0">
                <a:latin typeface="Gravur-Condensed" panose="02000506020000020004" pitchFamily="2" charset="0"/>
              </a:rPr>
              <a:t>Pemetaan prioritas </a:t>
            </a:r>
            <a:r>
              <a:rPr lang="en-US" sz="3200" dirty="0" err="1" smtClean="0">
                <a:latin typeface="Gravur-Condensed" panose="02000506020000020004" pitchFamily="2" charset="0"/>
              </a:rPr>
              <a:t>HHBK</a:t>
            </a:r>
            <a:r>
              <a:rPr lang="en-US" sz="3200" dirty="0" smtClean="0">
                <a:latin typeface="Gravur-Condensed" panose="02000506020000020004" pitchFamily="2" charset="0"/>
              </a:rPr>
              <a:t> menggunakan</a:t>
            </a:r>
            <a:r>
              <a:rPr lang="id-ID" sz="3200" dirty="0" smtClean="0">
                <a:latin typeface="Gravur-Condensed" panose="02000506020000020004" pitchFamily="2" charset="0"/>
              </a:rPr>
              <a:t> CLAPS </a:t>
            </a:r>
            <a:r>
              <a:rPr lang="en-US" sz="3200" dirty="0" smtClean="0">
                <a:latin typeface="Gravur-Condensed" panose="02000506020000020004" pitchFamily="2" charset="0"/>
              </a:rPr>
              <a:t>dan</a:t>
            </a:r>
            <a:r>
              <a:rPr lang="id-ID" sz="3200" dirty="0" smtClean="0">
                <a:latin typeface="Gravur-Condensed" panose="02000506020000020004" pitchFamily="2" charset="0"/>
              </a:rPr>
              <a:t> MA&amp;D</a:t>
            </a:r>
          </a:p>
          <a:p>
            <a:r>
              <a:rPr lang="id-ID" sz="3200" dirty="0" smtClean="0">
                <a:latin typeface="Gravur-Condensed" panose="02000506020000020004" pitchFamily="2" charset="0"/>
              </a:rPr>
              <a:t>5. </a:t>
            </a:r>
            <a:r>
              <a:rPr lang="en-US" sz="3200" dirty="0" smtClean="0">
                <a:latin typeface="Gravur-Condensed" panose="02000506020000020004" pitchFamily="2" charset="0"/>
              </a:rPr>
              <a:t>Pelatihan tentang produksi </a:t>
            </a:r>
            <a:r>
              <a:rPr lang="en-US" sz="3200" dirty="0" err="1" smtClean="0">
                <a:latin typeface="Gravur-Condensed" panose="02000506020000020004" pitchFamily="2" charset="0"/>
              </a:rPr>
              <a:t>HHBK</a:t>
            </a:r>
            <a:endParaRPr lang="id-ID" sz="3200" dirty="0" smtClean="0">
              <a:latin typeface="Gravur-Condensed" panose="02000506020000020004" pitchFamily="2" charset="0"/>
            </a:endParaRPr>
          </a:p>
          <a:p>
            <a:r>
              <a:rPr lang="id-ID" sz="3200" dirty="0" smtClean="0">
                <a:latin typeface="Gravur-Condensed" panose="02000506020000020004" pitchFamily="2" charset="0"/>
              </a:rPr>
              <a:t>6. </a:t>
            </a:r>
            <a:r>
              <a:rPr lang="en-US" sz="3200" dirty="0" smtClean="0">
                <a:latin typeface="Gravur-Condensed" panose="02000506020000020004" pitchFamily="2" charset="0"/>
              </a:rPr>
              <a:t>Analisis Rantai Nilai dan Pasar</a:t>
            </a:r>
            <a:r>
              <a:rPr lang="id-ID" sz="3200" dirty="0" smtClean="0">
                <a:latin typeface="Gravur-Condensed" panose="02000506020000020004" pitchFamily="2" charset="0"/>
              </a:rPr>
              <a:t> (</a:t>
            </a:r>
            <a:r>
              <a:rPr lang="en-US" sz="3200" dirty="0" smtClean="0">
                <a:latin typeface="Gravur-Condensed" panose="02000506020000020004" pitchFamily="2" charset="0"/>
              </a:rPr>
              <a:t>kajian mendalam terhadap pelaku dan pasar</a:t>
            </a:r>
            <a:r>
              <a:rPr lang="id-ID" sz="3200" dirty="0" smtClean="0">
                <a:latin typeface="Gravur-Condensed" panose="02000506020000020004" pitchFamily="2" charset="0"/>
              </a:rPr>
              <a:t>)</a:t>
            </a:r>
          </a:p>
          <a:p>
            <a:endParaRPr lang="id-ID" sz="1100" dirty="0" smtClean="0">
              <a:latin typeface="Gravur-Condensed" panose="02000506020000020004" pitchFamily="2" charset="0"/>
            </a:endParaRPr>
          </a:p>
          <a:p>
            <a:r>
              <a:rPr lang="en-US" sz="3200" b="1" noProof="1" smtClean="0">
                <a:latin typeface="Gravur-Condensed" pitchFamily="2" charset="0"/>
                <a:cs typeface="Arial" pitchFamily="34" charset="0"/>
              </a:rPr>
              <a:t>Gambar </a:t>
            </a:r>
            <a:r>
              <a:rPr lang="id-ID" sz="3200" b="1" noProof="1" smtClean="0">
                <a:latin typeface="Gravur-Condensed" pitchFamily="2" charset="0"/>
                <a:cs typeface="Arial" pitchFamily="34" charset="0"/>
              </a:rPr>
              <a:t>3</a:t>
            </a:r>
            <a:r>
              <a:rPr lang="en-US" sz="3200" b="1" noProof="1" smtClean="0">
                <a:latin typeface="Gravur-Condensed" pitchFamily="2" charset="0"/>
                <a:cs typeface="Arial" pitchFamily="34" charset="0"/>
              </a:rPr>
              <a:t>. Strategi lingkaran penguatan kelembagaan dan</a:t>
            </a:r>
            <a:r>
              <a:rPr lang="id-ID" sz="3200" b="1" noProof="1" smtClean="0">
                <a:latin typeface="Gravur-Condensed" pitchFamily="2" charset="0"/>
                <a:cs typeface="Arial" pitchFamily="34" charset="0"/>
              </a:rPr>
              <a:t> </a:t>
            </a:r>
            <a:r>
              <a:rPr lang="en-US" sz="3200" b="1" noProof="1" smtClean="0">
                <a:latin typeface="Gravur-Condensed" pitchFamily="2" charset="0"/>
                <a:cs typeface="Arial" pitchFamily="34" charset="0"/>
              </a:rPr>
              <a:t>pembinaan usaha HHBK</a:t>
            </a:r>
            <a:endParaRPr lang="id-ID" sz="3200" noProof="1">
              <a:latin typeface="Gravur-Condensed" panose="02000506020000020004" pitchFamily="2" charset="0"/>
            </a:endParaRPr>
          </a:p>
          <a:p>
            <a:endParaRPr lang="id-ID" sz="3200" dirty="0" smtClean="0">
              <a:latin typeface="Gravur-Condensed" panose="02000506020000020004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11400" y="12654086"/>
            <a:ext cx="6585080" cy="4795714"/>
            <a:chOff x="15011400" y="6117148"/>
            <a:chExt cx="6585080" cy="4795714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15011400" y="10342450"/>
              <a:ext cx="3820531" cy="477950"/>
            </a:xfrm>
            <a:prstGeom prst="line">
              <a:avLst/>
            </a:prstGeom>
            <a:ln w="1174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8" name="Straight Connector 2047"/>
            <p:cNvCxnSpPr/>
            <p:nvPr/>
          </p:nvCxnSpPr>
          <p:spPr>
            <a:xfrm>
              <a:off x="18034735" y="10434912"/>
              <a:ext cx="3561745" cy="477950"/>
            </a:xfrm>
            <a:prstGeom prst="line">
              <a:avLst/>
            </a:prstGeom>
            <a:ln w="1174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" name="Flowchart: Connector 2048"/>
            <p:cNvSpPr/>
            <p:nvPr/>
          </p:nvSpPr>
          <p:spPr>
            <a:xfrm>
              <a:off x="19389978" y="9491592"/>
              <a:ext cx="505128" cy="548711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19935170" y="7811918"/>
              <a:ext cx="505128" cy="548711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18682692" y="6321070"/>
              <a:ext cx="505128" cy="548711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16620923" y="6619337"/>
              <a:ext cx="505128" cy="548711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15912410" y="8077789"/>
              <a:ext cx="505128" cy="548711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50" name="TextBox 2049"/>
            <p:cNvSpPr txBox="1"/>
            <p:nvPr/>
          </p:nvSpPr>
          <p:spPr>
            <a:xfrm>
              <a:off x="20041789" y="9786968"/>
              <a:ext cx="716981" cy="59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200" b="1" dirty="0" smtClean="0"/>
                <a:t>1</a:t>
              </a:r>
              <a:endParaRPr lang="id-ID" sz="32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284051" y="6117148"/>
              <a:ext cx="716981" cy="59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200" b="1" dirty="0" smtClean="0"/>
                <a:t>3</a:t>
              </a:r>
              <a:endParaRPr lang="id-ID" sz="32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848939" y="6353354"/>
              <a:ext cx="716981" cy="59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200" b="1" dirty="0" smtClean="0"/>
                <a:t>4</a:t>
              </a:r>
              <a:endParaRPr lang="id-ID" sz="32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206658" y="8241490"/>
              <a:ext cx="716981" cy="59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200" b="1" dirty="0" smtClean="0"/>
                <a:t>5</a:t>
              </a:r>
              <a:endParaRPr lang="id-ID" sz="3200" b="1" dirty="0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16565920" y="9533453"/>
              <a:ext cx="505128" cy="548711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912410" y="9760543"/>
              <a:ext cx="716981" cy="59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200" b="1" dirty="0" smtClean="0"/>
                <a:t>6</a:t>
              </a:r>
              <a:endParaRPr lang="id-ID" sz="3200" b="1" dirty="0"/>
            </a:p>
          </p:txBody>
        </p:sp>
      </p:grpSp>
      <p:cxnSp>
        <p:nvCxnSpPr>
          <p:cNvPr id="2055" name="Straight Connector 2054"/>
          <p:cNvCxnSpPr/>
          <p:nvPr/>
        </p:nvCxnSpPr>
        <p:spPr>
          <a:xfrm>
            <a:off x="14706600" y="20539979"/>
            <a:ext cx="14199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4642254" y="22174200"/>
            <a:ext cx="14199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4732975" y="23774400"/>
            <a:ext cx="14199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4706600" y="25374600"/>
            <a:ext cx="14199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4706600" y="26822400"/>
            <a:ext cx="14199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642254" y="28956000"/>
            <a:ext cx="14199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4642254" y="30971849"/>
            <a:ext cx="14199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Content Placeholder 8"/>
          <p:cNvPicPr>
            <a:picLocks noChangeAspect="1"/>
          </p:cNvPicPr>
          <p:nvPr/>
        </p:nvPicPr>
        <p:blipFill rotWithShape="1">
          <a:blip r:embed="rId12" cstate="print"/>
          <a:srcRect l="11478" t="13348" r="6116"/>
          <a:stretch/>
        </p:blipFill>
        <p:spPr>
          <a:xfrm>
            <a:off x="14967132" y="4722889"/>
            <a:ext cx="7539441" cy="5170317"/>
          </a:xfrm>
          <a:prstGeom prst="rect">
            <a:avLst/>
          </a:prstGeom>
        </p:spPr>
      </p:pic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2483087776"/>
              </p:ext>
            </p:extLst>
          </p:nvPr>
        </p:nvGraphicFramePr>
        <p:xfrm>
          <a:off x="21780435" y="2971800"/>
          <a:ext cx="6032565" cy="896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5097513" y="9296293"/>
            <a:ext cx="1067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Gravur-Condensed" panose="02000506020000020004" pitchFamily="2" charset="0"/>
              </a:rPr>
              <a:t>(A)</a:t>
            </a:r>
            <a:endParaRPr lang="id-ID" sz="3200" b="1" dirty="0">
              <a:latin typeface="Gravur-Condensed" panose="02000506020000020004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07084" y="911831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Gravur-Condensed" panose="02000506020000020004" pitchFamily="2" charset="0"/>
              </a:rPr>
              <a:t>(B)</a:t>
            </a:r>
            <a:endParaRPr lang="id-ID" sz="3200" b="1" dirty="0">
              <a:latin typeface="Gravur-Condensed" panose="0200050602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141" y="10287000"/>
            <a:ext cx="13818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Gravur-Condensed" panose="02000506020000020004" pitchFamily="2" charset="0"/>
              </a:rPr>
              <a:t>Gambar </a:t>
            </a:r>
            <a:r>
              <a:rPr lang="id-ID" sz="3200" b="1" dirty="0" smtClean="0">
                <a:latin typeface="Gravur-Condensed" panose="02000506020000020004" pitchFamily="2" charset="0"/>
              </a:rPr>
              <a:t>2. (A) : </a:t>
            </a:r>
            <a:r>
              <a:rPr lang="en-US" sz="3200" b="1" dirty="0" smtClean="0">
                <a:latin typeface="Gravur-Condensed" panose="02000506020000020004" pitchFamily="2" charset="0"/>
              </a:rPr>
              <a:t>Pendekatan kupu-kupu terhadap pengembangan kapasitas </a:t>
            </a:r>
            <a:r>
              <a:rPr lang="id-ID" sz="3200" b="1" dirty="0" smtClean="0">
                <a:latin typeface="Gravur-Condensed" panose="02000506020000020004" pitchFamily="2" charset="0"/>
              </a:rPr>
              <a:t>(GIZ capacity works, 2014), (B) </a:t>
            </a:r>
            <a:r>
              <a:rPr lang="en-US" sz="3200" b="1" dirty="0" smtClean="0">
                <a:latin typeface="Gravur-Condensed" panose="02000506020000020004" pitchFamily="2" charset="0"/>
              </a:rPr>
              <a:t>analisis </a:t>
            </a:r>
            <a:r>
              <a:rPr lang="id-ID" sz="3200" b="1" dirty="0" smtClean="0">
                <a:latin typeface="Gravur-Condensed" panose="02000506020000020004" pitchFamily="2" charset="0"/>
              </a:rPr>
              <a:t>CLAPS </a:t>
            </a:r>
            <a:r>
              <a:rPr lang="en-US" sz="3200" b="1" dirty="0" smtClean="0">
                <a:latin typeface="Gravur-Condensed" panose="02000506020000020004" pitchFamily="2" charset="0"/>
              </a:rPr>
              <a:t>dan</a:t>
            </a:r>
            <a:r>
              <a:rPr lang="id-ID" sz="3200" b="1" dirty="0" smtClean="0">
                <a:latin typeface="Gravur-Condensed" panose="02000506020000020004" pitchFamily="2" charset="0"/>
              </a:rPr>
              <a:t> MA&amp;D</a:t>
            </a:r>
            <a:endParaRPr lang="id-ID" sz="3200" b="1" dirty="0">
              <a:latin typeface="Gravur-Condensed" panose="0200050602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51000" y="5416513"/>
            <a:ext cx="2209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Pengidentifikasian sumber daya</a:t>
            </a:r>
            <a:r>
              <a:rPr lang="id-ID" sz="1800" dirty="0" smtClean="0"/>
              <a:t>: </a:t>
            </a:r>
            <a:r>
              <a:rPr lang="en-US" sz="1800" dirty="0" smtClean="0"/>
              <a:t>hutan</a:t>
            </a:r>
            <a:r>
              <a:rPr lang="id-ID" sz="1800" dirty="0" smtClean="0"/>
              <a:t>, </a:t>
            </a:r>
            <a:r>
              <a:rPr lang="en-US" sz="1800" dirty="0" smtClean="0"/>
              <a:t>bukan hutan</a:t>
            </a:r>
            <a:endParaRPr lang="id-ID" sz="1800" dirty="0" smtClean="0"/>
          </a:p>
          <a:p>
            <a:r>
              <a:rPr lang="id-ID" sz="1800" dirty="0" smtClean="0"/>
              <a:t>----------------</a:t>
            </a:r>
          </a:p>
          <a:p>
            <a:r>
              <a:rPr lang="en-US" sz="1800" dirty="0" smtClean="0"/>
              <a:t>Seleksi berbasis k</a:t>
            </a:r>
            <a:r>
              <a:rPr lang="id-ID" sz="1800" dirty="0" smtClean="0"/>
              <a:t>riteria</a:t>
            </a:r>
          </a:p>
          <a:p>
            <a:r>
              <a:rPr lang="id-ID" sz="1800" dirty="0" smtClean="0"/>
              <a:t>---------------</a:t>
            </a:r>
          </a:p>
          <a:p>
            <a:r>
              <a:rPr lang="en-US" sz="1800" dirty="0" smtClean="0"/>
              <a:t>Peluang pasar</a:t>
            </a:r>
            <a:endParaRPr lang="id-ID" sz="1800" dirty="0" smtClean="0"/>
          </a:p>
          <a:p>
            <a:r>
              <a:rPr lang="id-ID" sz="1800" dirty="0" smtClean="0"/>
              <a:t>---------------</a:t>
            </a:r>
          </a:p>
          <a:p>
            <a:r>
              <a:rPr lang="en-US" sz="1800" dirty="0" smtClean="0"/>
              <a:t>Prioritas </a:t>
            </a:r>
            <a:r>
              <a:rPr lang="en-US" sz="1800" dirty="0" err="1" smtClean="0"/>
              <a:t>HHBK</a:t>
            </a:r>
            <a:endParaRPr lang="id-ID" sz="1800" dirty="0"/>
          </a:p>
        </p:txBody>
      </p:sp>
      <p:sp>
        <p:nvSpPr>
          <p:cNvPr id="19" name="Oval 18"/>
          <p:cNvSpPr/>
          <p:nvPr/>
        </p:nvSpPr>
        <p:spPr>
          <a:xfrm>
            <a:off x="25755600" y="6553200"/>
            <a:ext cx="381000" cy="381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/>
          <p:cNvSpPr/>
          <p:nvPr/>
        </p:nvSpPr>
        <p:spPr>
          <a:xfrm>
            <a:off x="25667183" y="6994963"/>
            <a:ext cx="381000" cy="381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/>
          <p:cNvSpPr/>
          <p:nvPr/>
        </p:nvSpPr>
        <p:spPr>
          <a:xfrm>
            <a:off x="23818201" y="7166879"/>
            <a:ext cx="381000" cy="381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/>
          <p:cNvSpPr/>
          <p:nvPr/>
        </p:nvSpPr>
        <p:spPr>
          <a:xfrm>
            <a:off x="23007820" y="56769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/>
          <p:cNvSpPr/>
          <p:nvPr/>
        </p:nvSpPr>
        <p:spPr>
          <a:xfrm>
            <a:off x="24341704" y="5333998"/>
            <a:ext cx="381000" cy="381000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/>
          <p:cNvSpPr/>
          <p:nvPr/>
        </p:nvSpPr>
        <p:spPr>
          <a:xfrm>
            <a:off x="24177144" y="7861906"/>
            <a:ext cx="381000" cy="381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/>
          <p:cNvSpPr/>
          <p:nvPr/>
        </p:nvSpPr>
        <p:spPr>
          <a:xfrm>
            <a:off x="24838911" y="8115950"/>
            <a:ext cx="381000" cy="381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/>
          <p:cNvSpPr/>
          <p:nvPr/>
        </p:nvSpPr>
        <p:spPr>
          <a:xfrm>
            <a:off x="26136728" y="5885788"/>
            <a:ext cx="381000" cy="381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/>
          <p:cNvSpPr/>
          <p:nvPr/>
        </p:nvSpPr>
        <p:spPr>
          <a:xfrm>
            <a:off x="25946228" y="5381736"/>
            <a:ext cx="381000" cy="381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1"/>
          <p:cNvCxnSpPr/>
          <p:nvPr/>
        </p:nvCxnSpPr>
        <p:spPr>
          <a:xfrm>
            <a:off x="29733497" y="5197763"/>
            <a:ext cx="13304422" cy="29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9733497" y="6324600"/>
            <a:ext cx="133044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9779119" y="7016544"/>
            <a:ext cx="132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9779119" y="8503919"/>
            <a:ext cx="132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9895753" y="9670430"/>
            <a:ext cx="133044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9895753" y="10744200"/>
            <a:ext cx="132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6" name="Picture 206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0" b="22799"/>
          <a:stretch/>
        </p:blipFill>
        <p:spPr>
          <a:xfrm>
            <a:off x="29352426" y="24947229"/>
            <a:ext cx="13847749" cy="565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5639</TotalTime>
  <Words>1032</Words>
  <Application>Microsoft Office PowerPoint</Application>
  <PresentationFormat>Custom</PresentationFormat>
  <Paragraphs>199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Gravur-Condensed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Axioo</dc:creator>
  <cp:lastModifiedBy>bioclime server</cp:lastModifiedBy>
  <cp:revision>456</cp:revision>
  <cp:lastPrinted>2016-07-21T09:33:58Z</cp:lastPrinted>
  <dcterms:created xsi:type="dcterms:W3CDTF">2011-06-27T03:17:43Z</dcterms:created>
  <dcterms:modified xsi:type="dcterms:W3CDTF">2016-09-08T04:50:33Z</dcterms:modified>
</cp:coreProperties>
</file>