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29819600" cy="20929600"/>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mn-cs"/>
      </a:defRPr>
    </a:lvl1pPr>
    <a:lvl2pPr marL="2193925" indent="-1736725" algn="l" defTabSz="4387850" rtl="0" fontAlgn="base">
      <a:spcBef>
        <a:spcPct val="0"/>
      </a:spcBef>
      <a:spcAft>
        <a:spcPct val="0"/>
      </a:spcAft>
      <a:defRPr sz="8600" kern="1200">
        <a:solidFill>
          <a:schemeClr val="tx1"/>
        </a:solidFill>
        <a:latin typeface="Arial" charset="0"/>
        <a:ea typeface="+mn-ea"/>
        <a:cs typeface="+mn-cs"/>
      </a:defRPr>
    </a:lvl2pPr>
    <a:lvl3pPr marL="4387850" indent="-3473450" algn="l" defTabSz="4387850" rtl="0" fontAlgn="base">
      <a:spcBef>
        <a:spcPct val="0"/>
      </a:spcBef>
      <a:spcAft>
        <a:spcPct val="0"/>
      </a:spcAft>
      <a:defRPr sz="8600" kern="1200">
        <a:solidFill>
          <a:schemeClr val="tx1"/>
        </a:solidFill>
        <a:latin typeface="Arial" charset="0"/>
        <a:ea typeface="+mn-ea"/>
        <a:cs typeface="+mn-cs"/>
      </a:defRPr>
    </a:lvl3pPr>
    <a:lvl4pPr marL="6583363" indent="-5211763" algn="l" defTabSz="4387850" rtl="0" fontAlgn="base">
      <a:spcBef>
        <a:spcPct val="0"/>
      </a:spcBef>
      <a:spcAft>
        <a:spcPct val="0"/>
      </a:spcAft>
      <a:defRPr sz="8600" kern="1200">
        <a:solidFill>
          <a:schemeClr val="tx1"/>
        </a:solidFill>
        <a:latin typeface="Arial" charset="0"/>
        <a:ea typeface="+mn-ea"/>
        <a:cs typeface="+mn-cs"/>
      </a:defRPr>
    </a:lvl4pPr>
    <a:lvl5pPr marL="8777288" indent="-6948488" algn="l" defTabSz="4387850"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0AC"/>
    <a:srgbClr val="C21828"/>
    <a:srgbClr val="660033"/>
    <a:srgbClr val="990033"/>
    <a:srgbClr val="660066"/>
    <a:srgbClr val="800080"/>
    <a:srgbClr val="CC00CC"/>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6667" autoAdjust="0"/>
  </p:normalViewPr>
  <p:slideViewPr>
    <p:cSldViewPr>
      <p:cViewPr>
        <p:scale>
          <a:sx n="30" d="100"/>
          <a:sy n="30" d="100"/>
        </p:scale>
        <p:origin x="-720" y="-1578"/>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12921828" cy="1051327"/>
          </a:xfrm>
          <a:prstGeom prst="rect">
            <a:avLst/>
          </a:prstGeom>
        </p:spPr>
        <p:txBody>
          <a:bodyPr vert="horz" lIns="289967" tIns="144985" rIns="289967" bIns="144985" rtlCol="0"/>
          <a:lstStyle>
            <a:lvl1pPr algn="l">
              <a:defRPr sz="3900"/>
            </a:lvl1pPr>
          </a:lstStyle>
          <a:p>
            <a:endParaRPr lang="en-US"/>
          </a:p>
        </p:txBody>
      </p:sp>
      <p:sp>
        <p:nvSpPr>
          <p:cNvPr id="3" name="Date Placeholder 2"/>
          <p:cNvSpPr>
            <a:spLocks noGrp="1"/>
          </p:cNvSpPr>
          <p:nvPr>
            <p:ph type="dt" idx="1"/>
          </p:nvPr>
        </p:nvSpPr>
        <p:spPr>
          <a:xfrm>
            <a:off x="16892600" y="1"/>
            <a:ext cx="12921828" cy="1051327"/>
          </a:xfrm>
          <a:prstGeom prst="rect">
            <a:avLst/>
          </a:prstGeom>
        </p:spPr>
        <p:txBody>
          <a:bodyPr vert="horz" lIns="289967" tIns="144985" rIns="289967" bIns="144985" rtlCol="0"/>
          <a:lstStyle>
            <a:lvl1pPr algn="r">
              <a:defRPr sz="3900"/>
            </a:lvl1pPr>
          </a:lstStyle>
          <a:p>
            <a:fld id="{01593F1F-875E-4DE2-95BA-7BFC75976515}" type="datetimeFigureOut">
              <a:rPr lang="en-US" smtClean="0"/>
              <a:pPr/>
              <a:t>10/20/2015</a:t>
            </a:fld>
            <a:endParaRPr lang="en-US"/>
          </a:p>
        </p:txBody>
      </p:sp>
      <p:sp>
        <p:nvSpPr>
          <p:cNvPr id="4" name="Slide Image Placeholder 3"/>
          <p:cNvSpPr>
            <a:spLocks noGrp="1" noRot="1" noChangeAspect="1"/>
          </p:cNvSpPr>
          <p:nvPr>
            <p:ph type="sldImg" idx="2"/>
          </p:nvPr>
        </p:nvSpPr>
        <p:spPr>
          <a:xfrm>
            <a:off x="10202863" y="2616200"/>
            <a:ext cx="9413875" cy="7061200"/>
          </a:xfrm>
          <a:prstGeom prst="rect">
            <a:avLst/>
          </a:prstGeom>
          <a:noFill/>
          <a:ln w="12700">
            <a:solidFill>
              <a:prstClr val="black"/>
            </a:solidFill>
          </a:ln>
        </p:spPr>
        <p:txBody>
          <a:bodyPr vert="horz" lIns="289967" tIns="144985" rIns="289967" bIns="144985" rtlCol="0" anchor="ctr"/>
          <a:lstStyle/>
          <a:p>
            <a:endParaRPr lang="en-US"/>
          </a:p>
        </p:txBody>
      </p:sp>
      <p:sp>
        <p:nvSpPr>
          <p:cNvPr id="5" name="Notes Placeholder 4"/>
          <p:cNvSpPr>
            <a:spLocks noGrp="1"/>
          </p:cNvSpPr>
          <p:nvPr>
            <p:ph type="body" sz="quarter" idx="3"/>
          </p:nvPr>
        </p:nvSpPr>
        <p:spPr>
          <a:xfrm>
            <a:off x="2981961" y="10072376"/>
            <a:ext cx="23855679" cy="8241026"/>
          </a:xfrm>
          <a:prstGeom prst="rect">
            <a:avLst/>
          </a:prstGeom>
        </p:spPr>
        <p:txBody>
          <a:bodyPr vert="horz" lIns="289967" tIns="144985" rIns="289967" bIns="1449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19878282"/>
            <a:ext cx="12921828" cy="1051323"/>
          </a:xfrm>
          <a:prstGeom prst="rect">
            <a:avLst/>
          </a:prstGeom>
        </p:spPr>
        <p:txBody>
          <a:bodyPr vert="horz" lIns="289967" tIns="144985" rIns="289967" bIns="144985" rtlCol="0" anchor="b"/>
          <a:lstStyle>
            <a:lvl1pPr algn="l">
              <a:defRPr sz="3900"/>
            </a:lvl1pPr>
          </a:lstStyle>
          <a:p>
            <a:endParaRPr lang="en-US"/>
          </a:p>
        </p:txBody>
      </p:sp>
      <p:sp>
        <p:nvSpPr>
          <p:cNvPr id="7" name="Slide Number Placeholder 6"/>
          <p:cNvSpPr>
            <a:spLocks noGrp="1"/>
          </p:cNvSpPr>
          <p:nvPr>
            <p:ph type="sldNum" sz="quarter" idx="5"/>
          </p:nvPr>
        </p:nvSpPr>
        <p:spPr>
          <a:xfrm>
            <a:off x="16892600" y="19878282"/>
            <a:ext cx="12921828" cy="1051323"/>
          </a:xfrm>
          <a:prstGeom prst="rect">
            <a:avLst/>
          </a:prstGeom>
        </p:spPr>
        <p:txBody>
          <a:bodyPr vert="horz" lIns="289967" tIns="144985" rIns="289967" bIns="144985" rtlCol="0" anchor="b"/>
          <a:lstStyle>
            <a:lvl1pPr algn="r">
              <a:defRPr sz="3900"/>
            </a:lvl1pPr>
          </a:lstStyle>
          <a:p>
            <a:fld id="{1BB1A021-DF59-4609-BF81-30DBBA4868A9}" type="slidenum">
              <a:rPr lang="en-US" smtClean="0"/>
              <a:pPr/>
              <a:t>‹#›</a:t>
            </a:fld>
            <a:endParaRPr lang="en-US"/>
          </a:p>
        </p:txBody>
      </p:sp>
    </p:spTree>
    <p:extLst>
      <p:ext uri="{BB962C8B-B14F-4D97-AF65-F5344CB8AC3E}">
        <p14:creationId xmlns:p14="http://schemas.microsoft.com/office/powerpoint/2010/main" val="141703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1A021-DF59-4609-BF81-30DBBA4868A9}" type="slidenum">
              <a:rPr lang="en-US" smtClean="0"/>
              <a:pPr/>
              <a:t>1</a:t>
            </a:fld>
            <a:endParaRPr lang="en-US"/>
          </a:p>
        </p:txBody>
      </p:sp>
    </p:spTree>
    <p:extLst>
      <p:ext uri="{BB962C8B-B14F-4D97-AF65-F5344CB8AC3E}">
        <p14:creationId xmlns:p14="http://schemas.microsoft.com/office/powerpoint/2010/main" val="1229151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BD94DD-D29D-4135-9447-D48FBCF76EEE}" type="datetimeFigureOut">
              <a:rPr lang="en-US"/>
              <a:pPr>
                <a:defRPr/>
              </a:pPr>
              <a:t>10/20/2015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629DEE-5F20-4ABE-BD9E-35331CAE2C6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25E619-81D7-4A6A-88C8-BB05D9010763}" type="datetimeFigureOut">
              <a:rPr lang="en-US"/>
              <a:pPr>
                <a:defRPr/>
              </a:pPr>
              <a:t>10/20/2015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BF0988-FC8D-4ABF-A3FB-715D62FDB1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D2E8F1-46FC-4007-B8E1-1653D7C2B596}" type="datetimeFigureOut">
              <a:rPr lang="en-US"/>
              <a:pPr>
                <a:defRPr/>
              </a:pPr>
              <a:t>10/20/2015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3EBDF9-7B78-45EF-B790-443628D1C32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7EC583-395E-464E-96D6-7FA115551F5A}" type="datetimeFigureOut">
              <a:rPr lang="en-US"/>
              <a:pPr>
                <a:defRPr/>
              </a:pPr>
              <a:t>10/20/2015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C9B86E-B48C-46AB-94B7-27317E77EF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C1C2F4-D376-4484-8ABA-E30F481BD6F0}" type="datetimeFigureOut">
              <a:rPr lang="en-US"/>
              <a:pPr>
                <a:defRPr/>
              </a:pPr>
              <a:t>10/20/2015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E5942C-6E6F-442B-9F11-861B196A50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95F852E-BEDC-476A-B20D-32F5D4A56830}" type="datetimeFigureOut">
              <a:rPr lang="en-US"/>
              <a:pPr>
                <a:defRPr/>
              </a:pPr>
              <a:t>10/20/2015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9CB22D-9CAE-4A07-839C-896DF3E7DE1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36F955A-ED34-40CF-9FD5-4B45775468A7}" type="datetimeFigureOut">
              <a:rPr lang="en-US"/>
              <a:pPr>
                <a:defRPr/>
              </a:pPr>
              <a:t>10/20/2015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2B4C82F-65D2-44CB-82BE-0DF3C5BD54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A30A82-B611-4117-B85E-655B74116808}" type="datetimeFigureOut">
              <a:rPr lang="en-US"/>
              <a:pPr>
                <a:defRPr/>
              </a:pPr>
              <a:t>10/20/2015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B073B8-EA56-48E9-8BFD-AADFC7FD59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239FC7-5A78-4063-BABD-E6F4C516B8BA}" type="datetimeFigureOut">
              <a:rPr lang="en-US"/>
              <a:pPr>
                <a:defRPr/>
              </a:pPr>
              <a:t>10/20/2015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8F1AAF-718C-4399-B5A9-08EE6F6D35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BC482C-8670-432C-A212-2A3F15140CAB}" type="datetimeFigureOut">
              <a:rPr lang="en-US"/>
              <a:pPr>
                <a:defRPr/>
              </a:pPr>
              <a:t>10/20/2015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431DE9-59E2-4726-8D39-AB90C6CAE0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smtClean="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D3ED08-C775-41EA-92D3-C5D829D52A39}" type="datetimeFigureOut">
              <a:rPr lang="en-US"/>
              <a:pPr>
                <a:defRPr/>
              </a:pPr>
              <a:t>10/20/2015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0BC831-D894-4BAC-B12D-2AA0F073B97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912" tIns="219456" rIns="438912" bIns="219456" rtlCol="0" anchor="ctr"/>
          <a:lstStyle>
            <a:lvl1pPr algn="l" defTabSz="4389120" fontAlgn="auto">
              <a:spcBef>
                <a:spcPts val="0"/>
              </a:spcBef>
              <a:spcAft>
                <a:spcPts val="0"/>
              </a:spcAft>
              <a:defRPr sz="5800">
                <a:solidFill>
                  <a:schemeClr val="tx1">
                    <a:tint val="75000"/>
                  </a:schemeClr>
                </a:solidFill>
                <a:latin typeface="+mn-lt"/>
              </a:defRPr>
            </a:lvl1pPr>
          </a:lstStyle>
          <a:p>
            <a:pPr>
              <a:defRPr/>
            </a:pPr>
            <a:fld id="{434B8D3E-734F-42E7-969F-78902A3D8FFF}" type="datetimeFigureOut">
              <a:rPr lang="en-US"/>
              <a:pPr>
                <a:defRPr/>
              </a:pPr>
              <a:t>10/20/2015</a:t>
            </a:fld>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912" tIns="219456" rIns="438912" bIns="219456" rtlCol="0" anchor="ctr"/>
          <a:lstStyle>
            <a:lvl1pPr algn="ctr" defTabSz="4389120" fontAlgn="auto">
              <a:spcBef>
                <a:spcPts val="0"/>
              </a:spcBef>
              <a:spcAft>
                <a:spcPts val="0"/>
              </a:spcAft>
              <a:defRPr sz="58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912" tIns="219456" rIns="438912" bIns="219456" rtlCol="0" anchor="ctr"/>
          <a:lstStyle>
            <a:lvl1pPr algn="r" defTabSz="4389120" fontAlgn="auto">
              <a:spcBef>
                <a:spcPts val="0"/>
              </a:spcBef>
              <a:spcAft>
                <a:spcPts val="0"/>
              </a:spcAft>
              <a:defRPr sz="5800">
                <a:solidFill>
                  <a:schemeClr val="tx1">
                    <a:tint val="75000"/>
                  </a:schemeClr>
                </a:solidFill>
                <a:latin typeface="+mn-lt"/>
              </a:defRPr>
            </a:lvl1pPr>
          </a:lstStyle>
          <a:p>
            <a:pPr>
              <a:defRPr/>
            </a:pPr>
            <a:fld id="{8A8A0D46-3666-477A-A72F-E41BA0CA0D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7850" rtl="0" eaLnBrk="0" fontAlgn="base" hangingPunct="0">
        <a:spcBef>
          <a:spcPct val="0"/>
        </a:spcBef>
        <a:spcAft>
          <a:spcPct val="0"/>
        </a:spcAft>
        <a:defRPr sz="21100" kern="1200">
          <a:solidFill>
            <a:schemeClr val="tx1"/>
          </a:solidFill>
          <a:latin typeface="+mj-lt"/>
          <a:ea typeface="+mj-ea"/>
          <a:cs typeface="+mj-cs"/>
        </a:defRPr>
      </a:lvl1pPr>
      <a:lvl2pPr algn="ctr" defTabSz="4387850" rtl="0" eaLnBrk="0" fontAlgn="base" hangingPunct="0">
        <a:spcBef>
          <a:spcPct val="0"/>
        </a:spcBef>
        <a:spcAft>
          <a:spcPct val="0"/>
        </a:spcAft>
        <a:defRPr sz="21100">
          <a:solidFill>
            <a:schemeClr val="tx1"/>
          </a:solidFill>
          <a:latin typeface="Calibri" pitchFamily="34" charset="0"/>
        </a:defRPr>
      </a:lvl2pPr>
      <a:lvl3pPr algn="ctr" defTabSz="4387850" rtl="0" eaLnBrk="0" fontAlgn="base" hangingPunct="0">
        <a:spcBef>
          <a:spcPct val="0"/>
        </a:spcBef>
        <a:spcAft>
          <a:spcPct val="0"/>
        </a:spcAft>
        <a:defRPr sz="21100">
          <a:solidFill>
            <a:schemeClr val="tx1"/>
          </a:solidFill>
          <a:latin typeface="Calibri" pitchFamily="34" charset="0"/>
        </a:defRPr>
      </a:lvl3pPr>
      <a:lvl4pPr algn="ctr" defTabSz="4387850" rtl="0" eaLnBrk="0" fontAlgn="base" hangingPunct="0">
        <a:spcBef>
          <a:spcPct val="0"/>
        </a:spcBef>
        <a:spcAft>
          <a:spcPct val="0"/>
        </a:spcAft>
        <a:defRPr sz="21100">
          <a:solidFill>
            <a:schemeClr val="tx1"/>
          </a:solidFill>
          <a:latin typeface="Calibri" pitchFamily="34" charset="0"/>
        </a:defRPr>
      </a:lvl4pPr>
      <a:lvl5pPr algn="ctr" defTabSz="4387850" rtl="0" eaLnBrk="0" fontAlgn="base" hangingPunct="0">
        <a:spcBef>
          <a:spcPct val="0"/>
        </a:spcBef>
        <a:spcAft>
          <a:spcPct val="0"/>
        </a:spcAft>
        <a:defRPr sz="21100">
          <a:solidFill>
            <a:schemeClr val="tx1"/>
          </a:solidFill>
          <a:latin typeface="Calibri" pitchFamily="34"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p:titleStyle>
    <p:bodyStyle>
      <a:lvl1pPr marL="1644650" indent="-1644650" algn="l" defTabSz="4387850" rtl="0" eaLnBrk="0" fontAlgn="base" hangingPunct="0">
        <a:spcBef>
          <a:spcPct val="20000"/>
        </a:spcBef>
        <a:spcAft>
          <a:spcPct val="0"/>
        </a:spcAft>
        <a:buFont typeface="Arial" charset="0"/>
        <a:buChar char="•"/>
        <a:defRPr sz="15400" kern="1200">
          <a:solidFill>
            <a:schemeClr val="tx1"/>
          </a:solidFill>
          <a:latin typeface="+mn-lt"/>
          <a:ea typeface="+mn-ea"/>
          <a:cs typeface="+mn-cs"/>
        </a:defRPr>
      </a:lvl1pPr>
      <a:lvl2pPr marL="3565525" indent="-1371600" algn="l" defTabSz="4387850" rtl="0" eaLnBrk="0" fontAlgn="base" hangingPunct="0">
        <a:spcBef>
          <a:spcPct val="20000"/>
        </a:spcBef>
        <a:spcAft>
          <a:spcPct val="0"/>
        </a:spcAft>
        <a:buFont typeface="Arial" charset="0"/>
        <a:buChar char="–"/>
        <a:defRPr sz="13400" kern="1200">
          <a:solidFill>
            <a:schemeClr val="tx1"/>
          </a:solidFill>
          <a:latin typeface="+mn-lt"/>
          <a:ea typeface="+mn-ea"/>
          <a:cs typeface="+mn-cs"/>
        </a:defRPr>
      </a:lvl2pPr>
      <a:lvl3pPr marL="5486400" indent="-1096963" algn="l" defTabSz="4387850" rtl="0" eaLnBrk="0" fontAlgn="base" hangingPunct="0">
        <a:spcBef>
          <a:spcPct val="20000"/>
        </a:spcBef>
        <a:spcAft>
          <a:spcPct val="0"/>
        </a:spcAft>
        <a:buFont typeface="Arial" charset="0"/>
        <a:buChar char="•"/>
        <a:defRPr sz="11500" kern="1200">
          <a:solidFill>
            <a:schemeClr val="tx1"/>
          </a:solidFill>
          <a:latin typeface="+mn-lt"/>
          <a:ea typeface="+mn-ea"/>
          <a:cs typeface="+mn-cs"/>
        </a:defRPr>
      </a:lvl3pPr>
      <a:lvl4pPr marL="7680325"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n-ea"/>
          <a:cs typeface="+mn-cs"/>
        </a:defRPr>
      </a:lvl4pPr>
      <a:lvl5pPr marL="9874250" indent="-1096963" algn="l" defTabSz="4387850" rtl="0" eaLnBrk="0" fontAlgn="base" hangingPunct="0">
        <a:spcBef>
          <a:spcPct val="20000"/>
        </a:spcBef>
        <a:spcAft>
          <a:spcPct val="0"/>
        </a:spcAft>
        <a:buFont typeface="Arial"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emf"/><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package" Target="../embeddings/Microsoft_Excel_Worksheet1.xlsx"/><Relationship Id="rId17" Type="http://schemas.openxmlformats.org/officeDocument/2006/relationships/image" Target="../media/image11.jpeg"/><Relationship Id="rId2" Type="http://schemas.openxmlformats.org/officeDocument/2006/relationships/slideLayout" Target="../slideLayouts/slideLayout7.xml"/><Relationship Id="rId16" Type="http://schemas.openxmlformats.org/officeDocument/2006/relationships/image" Target="../media/image10.jpeg"/><Relationship Id="rId1" Type="http://schemas.openxmlformats.org/officeDocument/2006/relationships/vmlDrawing" Target="../drawings/vmlDrawing1.vml"/><Relationship Id="rId6" Type="http://schemas.openxmlformats.org/officeDocument/2006/relationships/image" Target="../media/image2.jpeg"/><Relationship Id="rId11" Type="http://schemas.openxmlformats.org/officeDocument/2006/relationships/image" Target="../media/image7.jpeg"/><Relationship Id="rId5" Type="http://schemas.openxmlformats.org/officeDocument/2006/relationships/hyperlink" Target="mailto:bioclime@giz.de" TargetMode="External"/><Relationship Id="rId15" Type="http://schemas.openxmlformats.org/officeDocument/2006/relationships/image" Target="../media/image9.jpeg"/><Relationship Id="rId10" Type="http://schemas.openxmlformats.org/officeDocument/2006/relationships/image" Target="../media/image6.jpeg"/><Relationship Id="rId4" Type="http://schemas.openxmlformats.org/officeDocument/2006/relationships/hyperlink" Target="http://www.bioclime.org/" TargetMode="External"/><Relationship Id="rId9" Type="http://schemas.openxmlformats.org/officeDocument/2006/relationships/image" Target="../media/image5.png"/><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
          <p:cNvSpPr txBox="1">
            <a:spLocks/>
          </p:cNvSpPr>
          <p:nvPr/>
        </p:nvSpPr>
        <p:spPr bwMode="auto">
          <a:xfrm>
            <a:off x="29413200" y="12506555"/>
            <a:ext cx="13990638" cy="10277245"/>
          </a:xfrm>
          <a:prstGeom prst="rect">
            <a:avLst/>
          </a:prstGeom>
          <a:solidFill>
            <a:schemeClr val="accent3">
              <a:lumMod val="40000"/>
              <a:lumOff val="60000"/>
              <a:alpha val="50000"/>
            </a:schemeClr>
          </a:solidFill>
          <a:ln>
            <a:miter lim="800000"/>
            <a:headEnd/>
            <a:tailEnd/>
          </a:ln>
        </p:spPr>
        <p:txBody>
          <a:bodyPr lIns="438912" tIns="219456" rIns="438912" bIns="219456"/>
          <a:lstStyle/>
          <a:p>
            <a:pPr marL="2238375" indent="-2238375" algn="just" defTabSz="4389120" fontAlgn="auto">
              <a:spcBef>
                <a:spcPts val="0"/>
              </a:spcBef>
              <a:spcAft>
                <a:spcPts val="600"/>
              </a:spcAft>
              <a:defRPr/>
            </a:pPr>
            <a:endParaRPr lang="en-US" sz="3600" b="1" noProof="1">
              <a:latin typeface="Gravur-Condensed" pitchFamily="2" charset="0"/>
              <a:cs typeface="Arial" pitchFamily="34" charset="0"/>
            </a:endParaRPr>
          </a:p>
          <a:p>
            <a:pPr marL="2238375" indent="-2238375" algn="just" defTabSz="4389120" fontAlgn="auto">
              <a:spcBef>
                <a:spcPts val="0"/>
              </a:spcBef>
              <a:spcAft>
                <a:spcPts val="600"/>
              </a:spcAft>
              <a:defRPr/>
            </a:pPr>
            <a:endParaRPr lang="en-US" sz="3600" b="1" noProof="1">
              <a:latin typeface="Gravur-Condensed" pitchFamily="2" charset="0"/>
              <a:cs typeface="Arial" pitchFamily="34" charset="0"/>
            </a:endParaRPr>
          </a:p>
          <a:p>
            <a:pPr marL="2238375" indent="-2238375" algn="just" defTabSz="4389120" fontAlgn="auto">
              <a:spcBef>
                <a:spcPts val="0"/>
              </a:spcBef>
              <a:spcAft>
                <a:spcPts val="600"/>
              </a:spcAft>
              <a:defRPr/>
            </a:pPr>
            <a:endParaRPr lang="en-US" sz="3600" b="1" noProof="1">
              <a:latin typeface="Gravur-Condensed" pitchFamily="2" charset="0"/>
              <a:cs typeface="Arial" pitchFamily="34" charset="0"/>
            </a:endParaRPr>
          </a:p>
          <a:p>
            <a:pPr marL="2238375" indent="-2238375" algn="just" defTabSz="4389120" fontAlgn="auto">
              <a:spcBef>
                <a:spcPts val="0"/>
              </a:spcBef>
              <a:spcAft>
                <a:spcPts val="600"/>
              </a:spcAft>
              <a:defRPr/>
            </a:pPr>
            <a:endParaRPr lang="en-US" sz="3600" b="1" noProof="1">
              <a:latin typeface="Gravur-Condensed" pitchFamily="2" charset="0"/>
              <a:cs typeface="Arial" pitchFamily="34" charset="0"/>
            </a:endParaRPr>
          </a:p>
          <a:p>
            <a:pPr marL="2238375" indent="-2238375" algn="just" defTabSz="4389120" fontAlgn="auto">
              <a:spcBef>
                <a:spcPts val="0"/>
              </a:spcBef>
              <a:spcAft>
                <a:spcPts val="600"/>
              </a:spcAft>
              <a:defRPr/>
            </a:pPr>
            <a:endParaRPr lang="en-US" sz="3600" b="1" noProof="1">
              <a:latin typeface="Gravur-Condensed" pitchFamily="2" charset="0"/>
              <a:cs typeface="Arial" pitchFamily="34" charset="0"/>
            </a:endParaRPr>
          </a:p>
          <a:p>
            <a:pPr marL="2238375" indent="-2238375" algn="just" defTabSz="4389120" fontAlgn="auto">
              <a:spcBef>
                <a:spcPts val="0"/>
              </a:spcBef>
              <a:spcAft>
                <a:spcPts val="600"/>
              </a:spcAft>
              <a:defRPr/>
            </a:pPr>
            <a:endParaRPr lang="en-US" sz="3600" b="1" noProof="1">
              <a:latin typeface="Gravur-Condensed" pitchFamily="2" charset="0"/>
              <a:cs typeface="Arial" pitchFamily="34" charset="0"/>
            </a:endParaRPr>
          </a:p>
          <a:p>
            <a:pPr marL="2238375" indent="-2238375" algn="just" defTabSz="4389120" fontAlgn="auto">
              <a:spcBef>
                <a:spcPts val="0"/>
              </a:spcBef>
              <a:spcAft>
                <a:spcPts val="600"/>
              </a:spcAft>
              <a:defRPr/>
            </a:pPr>
            <a:endParaRPr lang="en-US" sz="3600" b="1" noProof="1">
              <a:latin typeface="Gravur-Condensed" pitchFamily="2" charset="0"/>
              <a:cs typeface="Arial" pitchFamily="34" charset="0"/>
            </a:endParaRPr>
          </a:p>
          <a:p>
            <a:pPr marL="2238375" indent="-2238375" algn="just" defTabSz="4389120" fontAlgn="auto">
              <a:spcBef>
                <a:spcPts val="0"/>
              </a:spcBef>
              <a:spcAft>
                <a:spcPts val="600"/>
              </a:spcAft>
              <a:defRPr/>
            </a:pPr>
            <a:endParaRPr lang="en-US" sz="3600" b="1" noProof="1">
              <a:latin typeface="Gravur-Condensed" pitchFamily="2" charset="0"/>
              <a:cs typeface="Arial" pitchFamily="34" charset="0"/>
            </a:endParaRPr>
          </a:p>
          <a:p>
            <a:pPr marL="2238375" indent="-2238375" algn="just" defTabSz="4389120" fontAlgn="auto">
              <a:spcBef>
                <a:spcPts val="0"/>
              </a:spcBef>
              <a:spcAft>
                <a:spcPts val="600"/>
              </a:spcAft>
              <a:defRPr/>
            </a:pPr>
            <a:endParaRPr lang="en-US" sz="3600" b="1" noProof="1">
              <a:latin typeface="Gravur-Condensed" pitchFamily="2" charset="0"/>
              <a:cs typeface="Arial" pitchFamily="34" charset="0"/>
            </a:endParaRPr>
          </a:p>
          <a:p>
            <a:pPr marL="2238375" indent="-2238375" algn="just" defTabSz="4389120" fontAlgn="auto">
              <a:spcBef>
                <a:spcPts val="0"/>
              </a:spcBef>
              <a:spcAft>
                <a:spcPts val="600"/>
              </a:spcAft>
              <a:defRPr/>
            </a:pPr>
            <a:endParaRPr lang="en-US" sz="3600" b="1" noProof="1">
              <a:latin typeface="Gravur-Condensed" pitchFamily="2" charset="0"/>
              <a:cs typeface="Arial" pitchFamily="34" charset="0"/>
            </a:endParaRPr>
          </a:p>
          <a:p>
            <a:pPr marL="2238375" indent="-2238375" algn="just" defTabSz="4389120" fontAlgn="auto">
              <a:spcBef>
                <a:spcPts val="0"/>
              </a:spcBef>
              <a:spcAft>
                <a:spcPts val="600"/>
              </a:spcAft>
              <a:defRPr/>
            </a:pPr>
            <a:endParaRPr lang="en-US" sz="3600" b="1" noProof="1">
              <a:latin typeface="Gravur-Condensed" pitchFamily="2" charset="0"/>
              <a:cs typeface="Arial" pitchFamily="34" charset="0"/>
            </a:endParaRPr>
          </a:p>
          <a:p>
            <a:pPr marL="2238375" indent="-2238375" algn="just" defTabSz="4389120" fontAlgn="auto">
              <a:spcBef>
                <a:spcPts val="0"/>
              </a:spcBef>
              <a:spcAft>
                <a:spcPts val="600"/>
              </a:spcAft>
              <a:defRPr/>
            </a:pPr>
            <a:endParaRPr lang="en-US" sz="3600" b="1" noProof="1">
              <a:latin typeface="Gravur-Condensed" pitchFamily="2" charset="0"/>
              <a:cs typeface="Arial" pitchFamily="34" charset="0"/>
            </a:endParaRPr>
          </a:p>
          <a:p>
            <a:pPr marL="2238375" indent="-2238375" algn="just" defTabSz="4389120" fontAlgn="auto">
              <a:spcBef>
                <a:spcPts val="0"/>
              </a:spcBef>
              <a:spcAft>
                <a:spcPts val="600"/>
              </a:spcAft>
              <a:defRPr/>
            </a:pPr>
            <a:endParaRPr lang="en-US" sz="3600" b="1" noProof="1">
              <a:latin typeface="Gravur-Condensed" pitchFamily="2" charset="0"/>
              <a:cs typeface="Arial" pitchFamily="34" charset="0"/>
            </a:endParaRPr>
          </a:p>
          <a:p>
            <a:pPr marL="2238375" indent="-2238375" algn="just" defTabSz="4389120" fontAlgn="auto">
              <a:spcBef>
                <a:spcPts val="0"/>
              </a:spcBef>
              <a:spcAft>
                <a:spcPts val="600"/>
              </a:spcAft>
              <a:defRPr/>
            </a:pPr>
            <a:endParaRPr lang="en-US" sz="3600" b="1" noProof="1" smtClean="0">
              <a:latin typeface="Gravur-Condensed" pitchFamily="2" charset="0"/>
              <a:cs typeface="Arial" pitchFamily="34" charset="0"/>
            </a:endParaRPr>
          </a:p>
          <a:p>
            <a:pPr marL="1958975" indent="-1958975" algn="just" defTabSz="4389120" fontAlgn="auto">
              <a:lnSpc>
                <a:spcPts val="3500"/>
              </a:lnSpc>
              <a:spcBef>
                <a:spcPts val="1200"/>
              </a:spcBef>
              <a:spcAft>
                <a:spcPts val="0"/>
              </a:spcAft>
              <a:defRPr/>
            </a:pPr>
            <a:endParaRPr lang="en-US" sz="3000" b="1" noProof="1" smtClean="0">
              <a:latin typeface="Gravur-Condensed" pitchFamily="2" charset="0"/>
              <a:cs typeface="Arial" pitchFamily="34" charset="0"/>
            </a:endParaRPr>
          </a:p>
          <a:p>
            <a:pPr marL="1958975" indent="-1958975" algn="just" defTabSz="4389120" fontAlgn="auto">
              <a:lnSpc>
                <a:spcPts val="3500"/>
              </a:lnSpc>
              <a:spcBef>
                <a:spcPts val="0"/>
              </a:spcBef>
              <a:spcAft>
                <a:spcPts val="0"/>
              </a:spcAft>
              <a:defRPr/>
            </a:pPr>
            <a:r>
              <a:rPr lang="en-US" sz="3000" b="1" noProof="1" smtClean="0">
                <a:latin typeface="Gravur-Condensed" pitchFamily="2" charset="0"/>
                <a:cs typeface="Arial" pitchFamily="34" charset="0"/>
              </a:rPr>
              <a:t>Figure 4. CFE success factors in Forest Management Units</a:t>
            </a:r>
            <a:endParaRPr lang="en-US" sz="3000" b="1" noProof="1">
              <a:latin typeface="Gravur-Condensed" pitchFamily="2" charset="0"/>
              <a:cs typeface="Arial" pitchFamily="34" charset="0"/>
            </a:endParaRPr>
          </a:p>
        </p:txBody>
      </p:sp>
      <p:sp>
        <p:nvSpPr>
          <p:cNvPr id="4" name="Rectangle 3"/>
          <p:cNvSpPr/>
          <p:nvPr/>
        </p:nvSpPr>
        <p:spPr>
          <a:xfrm>
            <a:off x="14935201" y="325437"/>
            <a:ext cx="28468638" cy="4170362"/>
          </a:xfrm>
          <a:prstGeom prst="rect">
            <a:avLst/>
          </a:prstGeom>
          <a:solidFill>
            <a:srgbClr val="C21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9120" fontAlgn="auto">
              <a:spcBef>
                <a:spcPts val="0"/>
              </a:spcBef>
              <a:spcAft>
                <a:spcPts val="0"/>
              </a:spcAft>
              <a:defRPr/>
            </a:pPr>
            <a:endParaRPr lang="en-US"/>
          </a:p>
        </p:txBody>
      </p:sp>
      <p:sp>
        <p:nvSpPr>
          <p:cNvPr id="5" name="Title 1"/>
          <p:cNvSpPr txBox="1">
            <a:spLocks/>
          </p:cNvSpPr>
          <p:nvPr/>
        </p:nvSpPr>
        <p:spPr bwMode="auto">
          <a:xfrm>
            <a:off x="15544800" y="1388904"/>
            <a:ext cx="27254200" cy="1887696"/>
          </a:xfrm>
          <a:prstGeom prst="rect">
            <a:avLst/>
          </a:prstGeom>
          <a:noFill/>
          <a:ln>
            <a:miter lim="800000"/>
            <a:headEnd/>
            <a:tailEnd/>
          </a:ln>
        </p:spPr>
        <p:txBody>
          <a:bodyPr wrap="square">
            <a:spAutoFit/>
          </a:bodyPr>
          <a:lstStyle/>
          <a:p>
            <a:pPr algn="ctr">
              <a:lnSpc>
                <a:spcPts val="7000"/>
              </a:lnSpc>
              <a:defRPr/>
            </a:pPr>
            <a:r>
              <a:rPr lang="en-US" sz="6600" b="1" noProof="1" smtClean="0">
                <a:solidFill>
                  <a:schemeClr val="bg1"/>
                </a:solidFill>
                <a:latin typeface="Gravur-Condensed" pitchFamily="2" charset="0"/>
                <a:ea typeface="+mj-ea"/>
                <a:cs typeface="+mj-cs"/>
              </a:rPr>
              <a:t>Community Forest Enterprises </a:t>
            </a:r>
          </a:p>
          <a:p>
            <a:pPr algn="ctr">
              <a:lnSpc>
                <a:spcPts val="7000"/>
              </a:lnSpc>
              <a:defRPr/>
            </a:pPr>
            <a:r>
              <a:rPr lang="en-US" sz="6600" b="1" noProof="1" smtClean="0">
                <a:solidFill>
                  <a:schemeClr val="bg1"/>
                </a:solidFill>
                <a:latin typeface="Gravur-Condensed" pitchFamily="2" charset="0"/>
                <a:ea typeface="+mj-ea"/>
                <a:cs typeface="+mj-cs"/>
              </a:rPr>
              <a:t>in Forest Management Units </a:t>
            </a:r>
            <a:endParaRPr lang="en-US" sz="6600" b="1" noProof="1">
              <a:solidFill>
                <a:schemeClr val="bg1"/>
              </a:solidFill>
              <a:latin typeface="Gravur-Condensed" pitchFamily="2" charset="0"/>
              <a:ea typeface="+mj-ea"/>
              <a:cs typeface="+mj-cs"/>
            </a:endParaRPr>
          </a:p>
        </p:txBody>
      </p:sp>
      <p:sp>
        <p:nvSpPr>
          <p:cNvPr id="15" name="Text Placeholder 2"/>
          <p:cNvSpPr txBox="1">
            <a:spLocks/>
          </p:cNvSpPr>
          <p:nvPr/>
        </p:nvSpPr>
        <p:spPr bwMode="auto">
          <a:xfrm>
            <a:off x="29413201" y="22783800"/>
            <a:ext cx="13990637" cy="7864475"/>
          </a:xfrm>
          <a:prstGeom prst="rect">
            <a:avLst/>
          </a:prstGeom>
          <a:solidFill>
            <a:schemeClr val="bg2">
              <a:lumMod val="75000"/>
              <a:alpha val="50000"/>
            </a:schemeClr>
          </a:solidFill>
          <a:ln>
            <a:miter lim="800000"/>
            <a:headEnd/>
            <a:tailEnd/>
          </a:ln>
        </p:spPr>
        <p:txBody>
          <a:bodyPr lIns="438912" tIns="219456" rIns="438912" bIns="219456"/>
          <a:lstStyle/>
          <a:p>
            <a:pPr algn="just" defTabSz="4389120" fontAlgn="auto">
              <a:spcBef>
                <a:spcPts val="0"/>
              </a:spcBef>
              <a:spcAft>
                <a:spcPts val="600"/>
              </a:spcAft>
              <a:defRPr/>
            </a:pPr>
            <a:r>
              <a:rPr lang="en-US" sz="5400" b="1" noProof="1" smtClean="0">
                <a:latin typeface="Gravur-Condensed" pitchFamily="2" charset="0"/>
              </a:rPr>
              <a:t>Conclusions</a:t>
            </a:r>
            <a:endParaRPr lang="en-US" sz="5400" b="1" noProof="1">
              <a:latin typeface="Gravur-Condensed" pitchFamily="2" charset="0"/>
            </a:endParaRPr>
          </a:p>
          <a:p>
            <a:pPr marL="473075" indent="-473075" algn="just" defTabSz="4389120" fontAlgn="auto">
              <a:spcBef>
                <a:spcPts val="300"/>
              </a:spcBef>
              <a:spcAft>
                <a:spcPts val="300"/>
              </a:spcAft>
              <a:buSzPct val="150000"/>
              <a:buFont typeface="Arial" pitchFamily="34" charset="0"/>
              <a:buChar char="•"/>
              <a:defRPr/>
            </a:pPr>
            <a:r>
              <a:rPr lang="en-US" sz="3000" dirty="0" smtClean="0">
                <a:latin typeface="Gravur-Condensed" pitchFamily="2" charset="0"/>
                <a:cs typeface="Arial" pitchFamily="34" charset="0"/>
              </a:rPr>
              <a:t>Enabling </a:t>
            </a:r>
            <a:r>
              <a:rPr lang="en-US" sz="3000" dirty="0">
                <a:latin typeface="Gravur-Condensed" pitchFamily="2" charset="0"/>
                <a:cs typeface="Arial" pitchFamily="34" charset="0"/>
              </a:rPr>
              <a:t>conditions, this study </a:t>
            </a:r>
            <a:r>
              <a:rPr lang="en-US" sz="3000" dirty="0" smtClean="0">
                <a:latin typeface="Gravur-Condensed" pitchFamily="2" charset="0"/>
                <a:cs typeface="Arial" pitchFamily="34" charset="0"/>
              </a:rPr>
              <a:t>identifies </a:t>
            </a:r>
            <a:r>
              <a:rPr lang="en-US" sz="3000" dirty="0">
                <a:latin typeface="Gravur-Condensed" pitchFamily="2" charset="0"/>
                <a:cs typeface="Arial" pitchFamily="34" charset="0"/>
              </a:rPr>
              <a:t>policy-driven (principal forest uses, access to financing </a:t>
            </a:r>
            <a:r>
              <a:rPr lang="en-US" sz="3000" dirty="0" smtClean="0">
                <a:latin typeface="Gravur-Condensed" pitchFamily="2" charset="0"/>
                <a:cs typeface="Arial" pitchFamily="34" charset="0"/>
              </a:rPr>
              <a:t>mechanisms, partnerships with FMUs) </a:t>
            </a:r>
            <a:r>
              <a:rPr lang="en-US" sz="3000" dirty="0">
                <a:latin typeface="Gravur-Condensed" pitchFamily="2" charset="0"/>
                <a:cs typeface="Arial" pitchFamily="34" charset="0"/>
              </a:rPr>
              <a:t>and </a:t>
            </a:r>
            <a:r>
              <a:rPr lang="en-US" sz="3000" dirty="0" smtClean="0">
                <a:latin typeface="Gravur-Condensed" pitchFamily="2" charset="0"/>
                <a:cs typeface="Arial" pitchFamily="34" charset="0"/>
              </a:rPr>
              <a:t>market-driven opportunities. In </a:t>
            </a:r>
            <a:r>
              <a:rPr lang="en-US" sz="3000" dirty="0">
                <a:latin typeface="Gravur-Condensed" pitchFamily="2" charset="0"/>
                <a:cs typeface="Arial" pitchFamily="34" charset="0"/>
              </a:rPr>
              <a:t>some cases </a:t>
            </a:r>
            <a:r>
              <a:rPr lang="en-US" sz="3000" dirty="0" smtClean="0">
                <a:latin typeface="Gravur-Condensed" pitchFamily="2" charset="0"/>
                <a:cs typeface="Arial" pitchFamily="34" charset="0"/>
              </a:rPr>
              <a:t>communities </a:t>
            </a:r>
            <a:r>
              <a:rPr lang="en-US" sz="3000" dirty="0">
                <a:latin typeface="Gravur-Condensed" pitchFamily="2" charset="0"/>
                <a:cs typeface="Arial" pitchFamily="34" charset="0"/>
              </a:rPr>
              <a:t>provide some basis for assuming </a:t>
            </a:r>
            <a:r>
              <a:rPr lang="en-US" sz="3000" dirty="0" err="1" smtClean="0">
                <a:latin typeface="Gravur-Condensed" pitchFamily="2" charset="0"/>
                <a:cs typeface="Arial" pitchFamily="34" charset="0"/>
              </a:rPr>
              <a:t>CFEs</a:t>
            </a:r>
            <a:r>
              <a:rPr lang="en-US" sz="3000" dirty="0" smtClean="0">
                <a:latin typeface="Gravur-Condensed" pitchFamily="2" charset="0"/>
                <a:cs typeface="Arial" pitchFamily="34" charset="0"/>
              </a:rPr>
              <a:t> </a:t>
            </a:r>
            <a:r>
              <a:rPr lang="en-US" sz="3000" dirty="0">
                <a:latin typeface="Gravur-Condensed" pitchFamily="2" charset="0"/>
                <a:cs typeface="Arial" pitchFamily="34" charset="0"/>
              </a:rPr>
              <a:t>may </a:t>
            </a:r>
            <a:r>
              <a:rPr lang="en-US" sz="3000" dirty="0" smtClean="0">
                <a:latin typeface="Gravur-Condensed" pitchFamily="2" charset="0"/>
                <a:cs typeface="Arial" pitchFamily="34" charset="0"/>
              </a:rPr>
              <a:t>become </a:t>
            </a:r>
            <a:r>
              <a:rPr lang="en-US" sz="3000" dirty="0">
                <a:latin typeface="Gravur-Condensed" pitchFamily="2" charset="0"/>
                <a:cs typeface="Arial" pitchFamily="34" charset="0"/>
              </a:rPr>
              <a:t>community entrepreneurs in the future.</a:t>
            </a:r>
          </a:p>
          <a:p>
            <a:pPr marL="473075" indent="-473075" algn="just" defTabSz="4389120" fontAlgn="auto">
              <a:spcBef>
                <a:spcPts val="300"/>
              </a:spcBef>
              <a:spcAft>
                <a:spcPts val="300"/>
              </a:spcAft>
              <a:buSzPct val="150000"/>
              <a:buFont typeface="Arial" pitchFamily="34" charset="0"/>
              <a:buChar char="•"/>
              <a:defRPr/>
            </a:pPr>
            <a:r>
              <a:rPr lang="en-US" sz="3000" dirty="0" smtClean="0">
                <a:latin typeface="Gravur-Condensed" pitchFamily="2" charset="0"/>
                <a:cs typeface="Arial" pitchFamily="34" charset="0"/>
              </a:rPr>
              <a:t>Collaboration with businesses where community entrepreneurs are used to generate profits for the community through partnerships or leasing arrangements with local businesses and investors rather than the community trading or managing the assets themselves</a:t>
            </a:r>
            <a:r>
              <a:rPr lang="en-US" sz="3000" noProof="1" smtClean="0">
                <a:latin typeface="Gravur-Condensed" pitchFamily="2" charset="0"/>
                <a:cs typeface="Arial" pitchFamily="34" charset="0"/>
              </a:rPr>
              <a:t>.</a:t>
            </a:r>
          </a:p>
          <a:p>
            <a:pPr marL="473075" indent="-473075" algn="just" defTabSz="4389120" fontAlgn="auto">
              <a:spcBef>
                <a:spcPts val="300"/>
              </a:spcBef>
              <a:spcAft>
                <a:spcPts val="300"/>
              </a:spcAft>
              <a:buSzPct val="150000"/>
              <a:buFont typeface="Arial" pitchFamily="34" charset="0"/>
              <a:buChar char="•"/>
              <a:defRPr/>
            </a:pPr>
            <a:r>
              <a:rPr lang="en-US" sz="3000" dirty="0">
                <a:latin typeface="Gravur-Condensed" pitchFamily="2" charset="0"/>
                <a:cs typeface="Arial" pitchFamily="34" charset="0"/>
              </a:rPr>
              <a:t>The selection of various types of NTFPs is strongly related to the livelihoods </a:t>
            </a:r>
            <a:r>
              <a:rPr lang="en-US" sz="3000" dirty="0" smtClean="0">
                <a:latin typeface="Gravur-Condensed" pitchFamily="2" charset="0"/>
                <a:cs typeface="Arial" pitchFamily="34" charset="0"/>
              </a:rPr>
              <a:t>of </a:t>
            </a:r>
            <a:r>
              <a:rPr lang="en-US" sz="3000" dirty="0">
                <a:latin typeface="Gravur-Condensed" pitchFamily="2" charset="0"/>
                <a:cs typeface="Arial" pitchFamily="34" charset="0"/>
              </a:rPr>
              <a:t>local communities in each village. </a:t>
            </a:r>
            <a:r>
              <a:rPr lang="en-US" sz="3000" dirty="0" err="1" smtClean="0">
                <a:latin typeface="Gravur-Condensed" pitchFamily="2" charset="0"/>
                <a:cs typeface="Arial" pitchFamily="34" charset="0"/>
              </a:rPr>
              <a:t>NTFP</a:t>
            </a:r>
            <a:r>
              <a:rPr lang="en-US" sz="3000" dirty="0" smtClean="0">
                <a:latin typeface="Gravur-Condensed" pitchFamily="2" charset="0"/>
                <a:cs typeface="Arial" pitchFamily="34" charset="0"/>
              </a:rPr>
              <a:t> </a:t>
            </a:r>
            <a:r>
              <a:rPr lang="en-US" sz="3000" dirty="0">
                <a:latin typeface="Gravur-Condensed" pitchFamily="2" charset="0"/>
                <a:cs typeface="Arial" pitchFamily="34" charset="0"/>
              </a:rPr>
              <a:t>collection is still important for household uses (</a:t>
            </a:r>
            <a:r>
              <a:rPr lang="en-US" sz="3000" dirty="0" smtClean="0">
                <a:latin typeface="Gravur-Condensed" pitchFamily="2" charset="0"/>
                <a:cs typeface="Arial" pitchFamily="34" charset="0"/>
              </a:rPr>
              <a:t>subsistence) </a:t>
            </a:r>
            <a:r>
              <a:rPr lang="en-US" sz="3000" dirty="0">
                <a:latin typeface="Gravur-Condensed" pitchFamily="2" charset="0"/>
                <a:cs typeface="Arial" pitchFamily="34" charset="0"/>
              </a:rPr>
              <a:t>and cash income. Although NTFPs provide more subsistence </a:t>
            </a:r>
            <a:r>
              <a:rPr lang="en-US" sz="3000" dirty="0" smtClean="0">
                <a:latin typeface="Gravur-Condensed" pitchFamily="2" charset="0"/>
                <a:cs typeface="Arial" pitchFamily="34" charset="0"/>
              </a:rPr>
              <a:t>than </a:t>
            </a:r>
            <a:r>
              <a:rPr lang="en-US" sz="3000" dirty="0">
                <a:latin typeface="Gravur-Condensed" pitchFamily="2" charset="0"/>
                <a:cs typeface="Arial" pitchFamily="34" charset="0"/>
              </a:rPr>
              <a:t>cash income, </a:t>
            </a:r>
            <a:r>
              <a:rPr lang="en-US" sz="3000" dirty="0" smtClean="0">
                <a:latin typeface="Gravur-Condensed" pitchFamily="2" charset="0"/>
                <a:cs typeface="Arial" pitchFamily="34" charset="0"/>
              </a:rPr>
              <a:t>money earned from </a:t>
            </a:r>
            <a:r>
              <a:rPr lang="en-US" sz="3000" dirty="0" err="1" smtClean="0">
                <a:latin typeface="Gravur-Condensed" pitchFamily="2" charset="0"/>
                <a:cs typeface="Arial" pitchFamily="34" charset="0"/>
              </a:rPr>
              <a:t>NTFP</a:t>
            </a:r>
            <a:r>
              <a:rPr lang="en-US" sz="3000" dirty="0" smtClean="0">
                <a:latin typeface="Gravur-Condensed" pitchFamily="2" charset="0"/>
                <a:cs typeface="Arial" pitchFamily="34" charset="0"/>
              </a:rPr>
              <a:t> sales </a:t>
            </a:r>
            <a:r>
              <a:rPr lang="en-US" sz="3000" dirty="0">
                <a:latin typeface="Gravur-Condensed" pitchFamily="2" charset="0"/>
                <a:cs typeface="Arial" pitchFamily="34" charset="0"/>
              </a:rPr>
              <a:t>still enables </a:t>
            </a:r>
            <a:r>
              <a:rPr lang="en-US" sz="3000" dirty="0" smtClean="0">
                <a:latin typeface="Gravur-Condensed" pitchFamily="2" charset="0"/>
                <a:cs typeface="Arial" pitchFamily="34" charset="0"/>
              </a:rPr>
              <a:t>villagers to obtain things </a:t>
            </a:r>
            <a:r>
              <a:rPr lang="en-US" sz="3000" dirty="0">
                <a:latin typeface="Gravur-Condensed" pitchFamily="2" charset="0"/>
                <a:cs typeface="Arial" pitchFamily="34" charset="0"/>
              </a:rPr>
              <a:t>from nearby markets. </a:t>
            </a:r>
            <a:r>
              <a:rPr lang="en-US" sz="3000" dirty="0" smtClean="0">
                <a:latin typeface="Gravur-Condensed" pitchFamily="2" charset="0"/>
                <a:cs typeface="Arial" pitchFamily="34" charset="0"/>
              </a:rPr>
              <a:t>Furthermore, </a:t>
            </a:r>
            <a:r>
              <a:rPr lang="en-US" sz="3000" dirty="0">
                <a:latin typeface="Gravur-Condensed" pitchFamily="2" charset="0"/>
                <a:cs typeface="Arial" pitchFamily="34" charset="0"/>
              </a:rPr>
              <a:t>some NTFPs have large and reliable markets </a:t>
            </a:r>
            <a:r>
              <a:rPr lang="en-US" sz="3000" dirty="0" smtClean="0">
                <a:latin typeface="Gravur-Condensed" pitchFamily="2" charset="0"/>
                <a:cs typeface="Arial" pitchFamily="34" charset="0"/>
              </a:rPr>
              <a:t>supplied </a:t>
            </a:r>
            <a:r>
              <a:rPr lang="en-US" sz="3000" dirty="0">
                <a:latin typeface="Gravur-Condensed" pitchFamily="2" charset="0"/>
                <a:cs typeface="Arial" pitchFamily="34" charset="0"/>
              </a:rPr>
              <a:t>by specialized producers</a:t>
            </a:r>
            <a:r>
              <a:rPr lang="en-US" sz="3000" dirty="0" smtClean="0">
                <a:latin typeface="Gravur-Condensed" pitchFamily="2" charset="0"/>
                <a:cs typeface="Arial" pitchFamily="34" charset="0"/>
              </a:rPr>
              <a:t>.</a:t>
            </a:r>
            <a:r>
              <a:rPr lang="en-US" sz="3000" noProof="1" smtClean="0">
                <a:latin typeface="Gravur-Condensed" pitchFamily="2" charset="0"/>
                <a:cs typeface="Arial" pitchFamily="34" charset="0"/>
              </a:rPr>
              <a:t>  </a:t>
            </a:r>
            <a:endParaRPr lang="en-US" sz="3000" noProof="1">
              <a:latin typeface="Gravur-Condensed" pitchFamily="2" charset="0"/>
              <a:cs typeface="Arial" pitchFamily="34" charset="0"/>
            </a:endParaRPr>
          </a:p>
        </p:txBody>
      </p:sp>
      <p:sp>
        <p:nvSpPr>
          <p:cNvPr id="16" name="Rectangle 15"/>
          <p:cNvSpPr/>
          <p:nvPr/>
        </p:nvSpPr>
        <p:spPr>
          <a:xfrm>
            <a:off x="14935200" y="30861000"/>
            <a:ext cx="28468638" cy="1862138"/>
          </a:xfrm>
          <a:prstGeom prst="rect">
            <a:avLst/>
          </a:prstGeom>
          <a:solidFill>
            <a:srgbClr val="C21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9120" fontAlgn="auto">
              <a:spcBef>
                <a:spcPts val="0"/>
              </a:spcBef>
              <a:spcAft>
                <a:spcPts val="0"/>
              </a:spcAft>
              <a:defRPr/>
            </a:pPr>
            <a:endParaRPr lang="en-US"/>
          </a:p>
        </p:txBody>
      </p:sp>
      <p:sp>
        <p:nvSpPr>
          <p:cNvPr id="17" name="Text Placeholder 2"/>
          <p:cNvSpPr txBox="1">
            <a:spLocks/>
          </p:cNvSpPr>
          <p:nvPr/>
        </p:nvSpPr>
        <p:spPr bwMode="auto">
          <a:xfrm>
            <a:off x="29413200" y="4876801"/>
            <a:ext cx="13990638" cy="7629754"/>
          </a:xfrm>
          <a:prstGeom prst="rect">
            <a:avLst/>
          </a:prstGeom>
          <a:solidFill>
            <a:schemeClr val="bg2">
              <a:lumMod val="75000"/>
              <a:alpha val="50000"/>
            </a:schemeClr>
          </a:solidFill>
          <a:ln>
            <a:miter lim="800000"/>
            <a:headEnd/>
            <a:tailEnd/>
          </a:ln>
        </p:spPr>
        <p:txBody>
          <a:bodyPr lIns="438912" tIns="219456" rIns="438912" bIns="219456"/>
          <a:lstStyle/>
          <a:p>
            <a:pPr algn="just" defTabSz="4389120" fontAlgn="auto">
              <a:spcBef>
                <a:spcPts val="0"/>
              </a:spcBef>
              <a:spcAft>
                <a:spcPts val="600"/>
              </a:spcAft>
              <a:defRPr/>
            </a:pPr>
            <a:endParaRPr lang="en-US" sz="2800" noProof="1">
              <a:latin typeface="Gravur-Condensed" pitchFamily="2" charset="0"/>
              <a:cs typeface="Arial" pitchFamily="34" charset="0"/>
            </a:endParaRPr>
          </a:p>
          <a:p>
            <a:pPr algn="just" defTabSz="4389120" fontAlgn="auto">
              <a:spcBef>
                <a:spcPts val="0"/>
              </a:spcBef>
              <a:spcAft>
                <a:spcPts val="600"/>
              </a:spcAft>
              <a:defRPr/>
            </a:pPr>
            <a:endParaRPr lang="en-US" sz="2800" noProof="1">
              <a:latin typeface="Gravur-Condensed" pitchFamily="2" charset="0"/>
              <a:cs typeface="Arial" pitchFamily="34" charset="0"/>
            </a:endParaRPr>
          </a:p>
          <a:p>
            <a:pPr algn="just" defTabSz="4389120" fontAlgn="auto">
              <a:spcBef>
                <a:spcPts val="0"/>
              </a:spcBef>
              <a:spcAft>
                <a:spcPts val="600"/>
              </a:spcAft>
              <a:defRPr/>
            </a:pPr>
            <a:endParaRPr lang="en-US" sz="2800" noProof="1">
              <a:latin typeface="Gravur-Condensed" pitchFamily="2" charset="0"/>
              <a:cs typeface="Arial" pitchFamily="34" charset="0"/>
            </a:endParaRPr>
          </a:p>
          <a:p>
            <a:pPr algn="just" defTabSz="4389120" fontAlgn="auto">
              <a:spcBef>
                <a:spcPts val="0"/>
              </a:spcBef>
              <a:spcAft>
                <a:spcPts val="600"/>
              </a:spcAft>
              <a:defRPr/>
            </a:pPr>
            <a:endParaRPr lang="en-US" sz="2800" noProof="1">
              <a:latin typeface="Gravur-Condensed" pitchFamily="2" charset="0"/>
              <a:cs typeface="Arial" pitchFamily="34" charset="0"/>
            </a:endParaRPr>
          </a:p>
          <a:p>
            <a:pPr algn="just" defTabSz="4389120" fontAlgn="auto">
              <a:spcBef>
                <a:spcPts val="0"/>
              </a:spcBef>
              <a:spcAft>
                <a:spcPts val="600"/>
              </a:spcAft>
              <a:defRPr/>
            </a:pPr>
            <a:endParaRPr lang="en-US" sz="2800" noProof="1">
              <a:latin typeface="Gravur-Condensed" pitchFamily="2" charset="0"/>
              <a:cs typeface="Arial" pitchFamily="34" charset="0"/>
            </a:endParaRPr>
          </a:p>
          <a:p>
            <a:pPr algn="just" defTabSz="4389120" fontAlgn="auto">
              <a:spcBef>
                <a:spcPts val="0"/>
              </a:spcBef>
              <a:spcAft>
                <a:spcPts val="600"/>
              </a:spcAft>
              <a:defRPr/>
            </a:pPr>
            <a:endParaRPr lang="en-US" sz="2800" noProof="1">
              <a:latin typeface="Gravur-Condensed" pitchFamily="2" charset="0"/>
              <a:cs typeface="Arial" pitchFamily="34" charset="0"/>
            </a:endParaRPr>
          </a:p>
          <a:p>
            <a:pPr algn="just" defTabSz="4389120" fontAlgn="auto">
              <a:spcBef>
                <a:spcPts val="0"/>
              </a:spcBef>
              <a:spcAft>
                <a:spcPts val="600"/>
              </a:spcAft>
              <a:defRPr/>
            </a:pPr>
            <a:endParaRPr lang="en-US" sz="2800" noProof="1">
              <a:latin typeface="Gravur-Condensed" pitchFamily="2" charset="0"/>
              <a:cs typeface="Arial" pitchFamily="34" charset="0"/>
            </a:endParaRPr>
          </a:p>
          <a:p>
            <a:pPr algn="just" defTabSz="4389120" fontAlgn="auto">
              <a:spcBef>
                <a:spcPts val="0"/>
              </a:spcBef>
              <a:spcAft>
                <a:spcPts val="600"/>
              </a:spcAft>
              <a:defRPr/>
            </a:pPr>
            <a:endParaRPr lang="en-US" sz="2800" noProof="1">
              <a:latin typeface="Gravur-Condensed" pitchFamily="2" charset="0"/>
              <a:cs typeface="Arial" pitchFamily="34" charset="0"/>
            </a:endParaRPr>
          </a:p>
          <a:p>
            <a:pPr algn="just" defTabSz="4389120" fontAlgn="auto">
              <a:spcBef>
                <a:spcPts val="0"/>
              </a:spcBef>
              <a:spcAft>
                <a:spcPts val="600"/>
              </a:spcAft>
              <a:defRPr/>
            </a:pPr>
            <a:r>
              <a:rPr lang="en-US" sz="2800" noProof="1">
                <a:latin typeface="Gravur-Condensed" pitchFamily="2" charset="0"/>
                <a:cs typeface="Arial" pitchFamily="34" charset="0"/>
              </a:rPr>
              <a:t>              </a:t>
            </a:r>
            <a:r>
              <a:rPr lang="en-US" sz="2800" noProof="1" smtClean="0">
                <a:latin typeface="Gravur-Condensed" pitchFamily="2" charset="0"/>
                <a:cs typeface="Arial" pitchFamily="34" charset="0"/>
              </a:rPr>
              <a:t>   </a:t>
            </a:r>
            <a:r>
              <a:rPr lang="en-US" sz="2800" b="1" noProof="1" smtClean="0">
                <a:latin typeface="Gravur-Condensed" pitchFamily="2" charset="0"/>
                <a:cs typeface="Arial" pitchFamily="34" charset="0"/>
              </a:rPr>
              <a:t>(</a:t>
            </a:r>
            <a:r>
              <a:rPr lang="en-US" sz="2800" b="1" noProof="1">
                <a:latin typeface="Gravur-Condensed" pitchFamily="2" charset="0"/>
                <a:cs typeface="Arial" pitchFamily="34" charset="0"/>
              </a:rPr>
              <a:t>A) 	               </a:t>
            </a:r>
            <a:r>
              <a:rPr lang="en-US" sz="2800" b="1" noProof="1" smtClean="0">
                <a:latin typeface="Gravur-Condensed" pitchFamily="2" charset="0"/>
                <a:cs typeface="Arial" pitchFamily="34" charset="0"/>
              </a:rPr>
              <a:t>    (</a:t>
            </a:r>
            <a:r>
              <a:rPr lang="en-US" sz="2800" b="1" noProof="1">
                <a:latin typeface="Gravur-Condensed" pitchFamily="2" charset="0"/>
                <a:cs typeface="Arial" pitchFamily="34" charset="0"/>
              </a:rPr>
              <a:t>B) 	                 </a:t>
            </a:r>
            <a:r>
              <a:rPr lang="en-US" sz="2800" b="1" noProof="1" smtClean="0">
                <a:latin typeface="Gravur-Condensed" pitchFamily="2" charset="0"/>
                <a:cs typeface="Arial" pitchFamily="34" charset="0"/>
              </a:rPr>
              <a:t> (</a:t>
            </a:r>
            <a:r>
              <a:rPr lang="en-US" sz="2800" b="1" noProof="1">
                <a:latin typeface="Gravur-Condensed" pitchFamily="2" charset="0"/>
                <a:cs typeface="Arial" pitchFamily="34" charset="0"/>
              </a:rPr>
              <a:t>C)</a:t>
            </a:r>
          </a:p>
          <a:p>
            <a:pPr marL="2238375" indent="-2238375" algn="just" defTabSz="4389120" fontAlgn="auto">
              <a:lnSpc>
                <a:spcPts val="3500"/>
              </a:lnSpc>
              <a:spcBef>
                <a:spcPts val="0"/>
              </a:spcBef>
              <a:spcAft>
                <a:spcPts val="0"/>
              </a:spcAft>
              <a:defRPr/>
            </a:pPr>
            <a:endParaRPr lang="en-US" sz="3000" b="1" noProof="1">
              <a:latin typeface="Gravur-Condensed" pitchFamily="2" charset="0"/>
              <a:cs typeface="Arial" pitchFamily="34" charset="0"/>
            </a:endParaRPr>
          </a:p>
          <a:p>
            <a:pPr marL="1714500" indent="-1714500" algn="just" defTabSz="4389120" fontAlgn="auto">
              <a:lnSpc>
                <a:spcPts val="3500"/>
              </a:lnSpc>
              <a:spcBef>
                <a:spcPts val="0"/>
              </a:spcBef>
              <a:spcAft>
                <a:spcPts val="0"/>
              </a:spcAft>
              <a:defRPr/>
            </a:pPr>
            <a:r>
              <a:rPr lang="en-US" sz="3000" b="1" noProof="1" smtClean="0">
                <a:latin typeface="Gravur-Condensed" pitchFamily="2" charset="0"/>
                <a:cs typeface="Arial" pitchFamily="34" charset="0"/>
              </a:rPr>
              <a:t>Figure 3.	(A): Community group establishment and selection of potential community entrepreneurs; (B): Identifying ideas for community enterprises; (C): Enterprise Development Plan for unroasted, dried coffee beans, and identifying potential funding sources for community forestry enterprises.</a:t>
            </a:r>
            <a:endParaRPr lang="en-US" sz="3000" b="1" noProof="1">
              <a:latin typeface="Gravur-Condensed" pitchFamily="2" charset="0"/>
              <a:cs typeface="Arial" pitchFamily="34" charset="0"/>
            </a:endParaRPr>
          </a:p>
          <a:p>
            <a:pPr algn="just" defTabSz="4389120" fontAlgn="auto">
              <a:spcBef>
                <a:spcPts val="0"/>
              </a:spcBef>
              <a:spcAft>
                <a:spcPts val="600"/>
              </a:spcAft>
              <a:defRPr/>
            </a:pPr>
            <a:endParaRPr lang="en-US" sz="2800" noProof="1">
              <a:latin typeface="Gravur-Condensed" pitchFamily="2" charset="0"/>
            </a:endParaRPr>
          </a:p>
        </p:txBody>
      </p:sp>
      <p:sp>
        <p:nvSpPr>
          <p:cNvPr id="29" name="Text Placeholder 2"/>
          <p:cNvSpPr txBox="1">
            <a:spLocks/>
          </p:cNvSpPr>
          <p:nvPr/>
        </p:nvSpPr>
        <p:spPr bwMode="auto">
          <a:xfrm>
            <a:off x="457200" y="4860925"/>
            <a:ext cx="13990638" cy="25771475"/>
          </a:xfrm>
          <a:prstGeom prst="rect">
            <a:avLst/>
          </a:prstGeom>
          <a:solidFill>
            <a:schemeClr val="accent6">
              <a:lumMod val="40000"/>
              <a:lumOff val="60000"/>
              <a:alpha val="50000"/>
            </a:schemeClr>
          </a:solidFill>
          <a:ln>
            <a:miter lim="800000"/>
            <a:headEnd/>
            <a:tailEnd/>
          </a:ln>
        </p:spPr>
        <p:txBody>
          <a:bodyPr lIns="438912" tIns="219456" rIns="438912" bIns="219456"/>
          <a:lstStyle/>
          <a:p>
            <a:pPr algn="just" defTabSz="4389120" fontAlgn="auto">
              <a:spcBef>
                <a:spcPts val="0"/>
              </a:spcBef>
              <a:spcAft>
                <a:spcPts val="600"/>
              </a:spcAft>
              <a:defRPr/>
            </a:pPr>
            <a:r>
              <a:rPr lang="en-US" sz="5400" b="1" noProof="1" smtClean="0">
                <a:latin typeface="Gravur-Condensed" pitchFamily="2" charset="0"/>
              </a:rPr>
              <a:t>Introduction</a:t>
            </a:r>
            <a:endParaRPr lang="en-US" sz="5400" b="1" noProof="1">
              <a:latin typeface="Gravur-Condensed" pitchFamily="2" charset="0"/>
            </a:endParaRPr>
          </a:p>
          <a:p>
            <a:pPr algn="just">
              <a:spcAft>
                <a:spcPts val="600"/>
              </a:spcAft>
            </a:pPr>
            <a:r>
              <a:rPr lang="en-US" sz="3000" dirty="0">
                <a:latin typeface="Gravur-Condensed" panose="02000506020000020004" pitchFamily="2" charset="0"/>
              </a:rPr>
              <a:t>In </a:t>
            </a:r>
            <a:r>
              <a:rPr lang="en-US" sz="3000" dirty="0" smtClean="0">
                <a:latin typeface="Gravur-Condensed" panose="02000506020000020004" pitchFamily="2" charset="0"/>
              </a:rPr>
              <a:t>South </a:t>
            </a:r>
            <a:r>
              <a:rPr lang="en-US" sz="3000" dirty="0">
                <a:latin typeface="Gravur-Condensed" panose="02000506020000020004" pitchFamily="2" charset="0"/>
              </a:rPr>
              <a:t>Sumatra, forest </a:t>
            </a:r>
            <a:r>
              <a:rPr lang="en-US" sz="3000" dirty="0" smtClean="0">
                <a:latin typeface="Gravur-Condensed" panose="02000506020000020004" pitchFamily="2" charset="0"/>
              </a:rPr>
              <a:t>degradation </a:t>
            </a:r>
            <a:r>
              <a:rPr lang="en-US" sz="3000" dirty="0">
                <a:latin typeface="Gravur-Condensed" panose="02000506020000020004" pitchFamily="2" charset="0"/>
              </a:rPr>
              <a:t>and loss of biodiversity </a:t>
            </a:r>
            <a:r>
              <a:rPr lang="en-US" sz="3000" dirty="0" smtClean="0">
                <a:latin typeface="Gravur-Condensed" panose="02000506020000020004" pitchFamily="2" charset="0"/>
              </a:rPr>
              <a:t>have </a:t>
            </a:r>
            <a:r>
              <a:rPr lang="en-US" sz="3000" dirty="0">
                <a:latin typeface="Gravur-Condensed" panose="02000506020000020004" pitchFamily="2" charset="0"/>
              </a:rPr>
              <a:t>become </a:t>
            </a:r>
            <a:r>
              <a:rPr lang="en-US" sz="3000" dirty="0" smtClean="0">
                <a:latin typeface="Gravur-Condensed" panose="02000506020000020004" pitchFamily="2" charset="0"/>
              </a:rPr>
              <a:t>major concerns </a:t>
            </a:r>
            <a:r>
              <a:rPr lang="en-US" sz="3000" dirty="0">
                <a:latin typeface="Gravur-Condensed" panose="02000506020000020004" pitchFamily="2" charset="0"/>
              </a:rPr>
              <a:t>in the management of </a:t>
            </a:r>
            <a:r>
              <a:rPr lang="en-US" sz="3000" dirty="0" smtClean="0">
                <a:latin typeface="Gravur-Condensed" panose="02000506020000020004" pitchFamily="2" charset="0"/>
              </a:rPr>
              <a:t>high </a:t>
            </a:r>
            <a:r>
              <a:rPr lang="en-US" sz="3000" dirty="0">
                <a:latin typeface="Gravur-Condensed" panose="02000506020000020004" pitchFamily="2" charset="0"/>
              </a:rPr>
              <a:t>biodiversity conservation </a:t>
            </a:r>
            <a:r>
              <a:rPr lang="en-US" sz="3000" dirty="0" smtClean="0">
                <a:latin typeface="Gravur-Condensed" panose="02000506020000020004" pitchFamily="2" charset="0"/>
              </a:rPr>
              <a:t>value forests. Loss </a:t>
            </a:r>
            <a:r>
              <a:rPr lang="id-ID" sz="3000" dirty="0" smtClean="0">
                <a:latin typeface="Gravur-Condensed" panose="02000506020000020004" pitchFamily="2" charset="0"/>
              </a:rPr>
              <a:t>off</a:t>
            </a:r>
            <a:r>
              <a:rPr lang="en-US" sz="3000" dirty="0" smtClean="0">
                <a:latin typeface="Gravur-Condensed" panose="02000506020000020004" pitchFamily="2" charset="0"/>
              </a:rPr>
              <a:t> </a:t>
            </a:r>
            <a:r>
              <a:rPr lang="en-US" sz="3000" dirty="0">
                <a:latin typeface="Gravur-Condensed" panose="02000506020000020004" pitchFamily="2" charset="0"/>
              </a:rPr>
              <a:t>biodiversity affects the </a:t>
            </a:r>
            <a:r>
              <a:rPr lang="en-US" sz="3000" dirty="0" smtClean="0">
                <a:latin typeface="Gravur-Condensed" panose="02000506020000020004" pitchFamily="2" charset="0"/>
              </a:rPr>
              <a:t>ecosystems’ capacity to adapt to changing climate </a:t>
            </a:r>
            <a:r>
              <a:rPr lang="en-US" sz="3000" dirty="0">
                <a:latin typeface="Gravur-Condensed" panose="02000506020000020004" pitchFamily="2" charset="0"/>
              </a:rPr>
              <a:t>conditions. It jeopardizes the </a:t>
            </a:r>
            <a:r>
              <a:rPr lang="en-US" sz="3000" dirty="0" smtClean="0">
                <a:latin typeface="Gravur-Condensed" panose="02000506020000020004" pitchFamily="2" charset="0"/>
              </a:rPr>
              <a:t>livelihoods </a:t>
            </a:r>
            <a:r>
              <a:rPr lang="en-US" sz="3000" dirty="0">
                <a:latin typeface="Gravur-Condensed" panose="02000506020000020004" pitchFamily="2" charset="0"/>
              </a:rPr>
              <a:t>of </a:t>
            </a:r>
            <a:r>
              <a:rPr lang="en-US" sz="3000" dirty="0" smtClean="0">
                <a:latin typeface="Gravur-Condensed" panose="02000506020000020004" pitchFamily="2" charset="0"/>
              </a:rPr>
              <a:t>rural populations </a:t>
            </a:r>
            <a:r>
              <a:rPr lang="en-US" sz="3000" dirty="0">
                <a:latin typeface="Gravur-Condensed" panose="02000506020000020004" pitchFamily="2" charset="0"/>
              </a:rPr>
              <a:t>who </a:t>
            </a:r>
            <a:r>
              <a:rPr lang="en-US" sz="3000" dirty="0" smtClean="0">
                <a:latin typeface="Gravur-Condensed" panose="02000506020000020004" pitchFamily="2" charset="0"/>
              </a:rPr>
              <a:t>utilize materials (medicinal plants, resin, oils, fats, and rubber) and </a:t>
            </a:r>
            <a:r>
              <a:rPr lang="en-US" sz="3000" dirty="0">
                <a:latin typeface="Gravur-Condensed" panose="02000506020000020004" pitchFamily="2" charset="0"/>
              </a:rPr>
              <a:t>food </a:t>
            </a:r>
            <a:r>
              <a:rPr lang="en-US" sz="3000" dirty="0" smtClean="0">
                <a:latin typeface="Gravur-Condensed" panose="02000506020000020004" pitchFamily="2" charset="0"/>
              </a:rPr>
              <a:t>from forest </a:t>
            </a:r>
            <a:r>
              <a:rPr lang="en-US" sz="3000" dirty="0">
                <a:latin typeface="Gravur-Condensed" panose="02000506020000020004" pitchFamily="2" charset="0"/>
              </a:rPr>
              <a:t>inside and outside </a:t>
            </a:r>
            <a:r>
              <a:rPr lang="en-US" sz="3000" dirty="0" smtClean="0">
                <a:latin typeface="Gravur-Condensed" panose="02000506020000020004" pitchFamily="2" charset="0"/>
              </a:rPr>
              <a:t>protected </a:t>
            </a:r>
            <a:r>
              <a:rPr lang="en-US" sz="3000" dirty="0">
                <a:latin typeface="Gravur-Condensed" panose="02000506020000020004" pitchFamily="2" charset="0"/>
              </a:rPr>
              <a:t>areas. Yet the challenge of </a:t>
            </a:r>
            <a:r>
              <a:rPr lang="en-US" sz="3000" dirty="0" smtClean="0">
                <a:latin typeface="Gravur-Condensed" panose="02000506020000020004" pitchFamily="2" charset="0"/>
              </a:rPr>
              <a:t>combining </a:t>
            </a:r>
            <a:r>
              <a:rPr lang="en-US" sz="3000" dirty="0">
                <a:latin typeface="Gravur-Condensed" panose="02000506020000020004" pitchFamily="2" charset="0"/>
              </a:rPr>
              <a:t>livelihood </a:t>
            </a:r>
            <a:r>
              <a:rPr lang="en-US" sz="3000" dirty="0" smtClean="0">
                <a:latin typeface="Gravur-Condensed" panose="02000506020000020004" pitchFamily="2" charset="0"/>
              </a:rPr>
              <a:t>improvement</a:t>
            </a:r>
            <a:r>
              <a:rPr lang="id-ID" sz="3000" dirty="0" smtClean="0">
                <a:latin typeface="Gravur-Condensed" panose="02000506020000020004" pitchFamily="2" charset="0"/>
              </a:rPr>
              <a:t> </a:t>
            </a:r>
            <a:r>
              <a:rPr lang="en-US" sz="3000" dirty="0" smtClean="0">
                <a:latin typeface="Gravur-Condensed" panose="02000506020000020004" pitchFamily="2" charset="0"/>
              </a:rPr>
              <a:t>and protection of </a:t>
            </a:r>
            <a:r>
              <a:rPr lang="en-US" sz="3000" dirty="0">
                <a:latin typeface="Gravur-Condensed" panose="02000506020000020004" pitchFamily="2" charset="0"/>
              </a:rPr>
              <a:t>high biodiversity conservation value </a:t>
            </a:r>
            <a:r>
              <a:rPr lang="en-US" sz="3000" dirty="0" smtClean="0">
                <a:latin typeface="Gravur-Condensed" panose="02000506020000020004" pitchFamily="2" charset="0"/>
              </a:rPr>
              <a:t>forest </a:t>
            </a:r>
            <a:r>
              <a:rPr lang="id-ID" sz="3000" dirty="0" smtClean="0">
                <a:latin typeface="Gravur-Condensed" panose="02000506020000020004" pitchFamily="2" charset="0"/>
              </a:rPr>
              <a:t>seems</a:t>
            </a:r>
            <a:r>
              <a:rPr lang="en-US" sz="3000" dirty="0" smtClean="0">
                <a:latin typeface="Gravur-Condensed" panose="02000506020000020004" pitchFamily="2" charset="0"/>
              </a:rPr>
              <a:t> largely </a:t>
            </a:r>
            <a:r>
              <a:rPr lang="en-US" sz="3000" dirty="0">
                <a:latin typeface="Gravur-Condensed" panose="02000506020000020004" pitchFamily="2" charset="0"/>
              </a:rPr>
              <a:t>unachievable</a:t>
            </a:r>
            <a:r>
              <a:rPr lang="en-US" sz="3000" dirty="0" smtClean="0">
                <a:latin typeface="Gravur-Condensed" panose="02000506020000020004" pitchFamily="2" charset="0"/>
              </a:rPr>
              <a:t>.</a:t>
            </a:r>
          </a:p>
          <a:p>
            <a:pPr algn="just">
              <a:spcAft>
                <a:spcPts val="600"/>
              </a:spcAft>
            </a:pPr>
            <a:endParaRPr lang="en-US" sz="3000" dirty="0" smtClean="0">
              <a:latin typeface="Gravur-Condensed" panose="02000506020000020004" pitchFamily="2" charset="0"/>
            </a:endParaRPr>
          </a:p>
          <a:p>
            <a:pPr algn="just">
              <a:spcAft>
                <a:spcPts val="600"/>
              </a:spcAft>
            </a:pPr>
            <a:r>
              <a:rPr lang="en-US" sz="3000" dirty="0" smtClean="0">
                <a:latin typeface="Gravur-Condensed" panose="02000506020000020004" pitchFamily="2" charset="0"/>
              </a:rPr>
              <a:t>In </a:t>
            </a:r>
            <a:r>
              <a:rPr lang="en-US" sz="3000" dirty="0">
                <a:latin typeface="Gravur-Condensed" panose="02000506020000020004" pitchFamily="2" charset="0"/>
              </a:rPr>
              <a:t>theory, many potential interventions can enable </a:t>
            </a:r>
            <a:r>
              <a:rPr lang="en-US" sz="3000" dirty="0" smtClean="0">
                <a:latin typeface="Gravur-Condensed" panose="02000506020000020004" pitchFamily="2" charset="0"/>
              </a:rPr>
              <a:t>sustainable </a:t>
            </a:r>
            <a:r>
              <a:rPr lang="en-US" sz="3000" dirty="0">
                <a:latin typeface="Gravur-Condensed" panose="02000506020000020004" pitchFamily="2" charset="0"/>
              </a:rPr>
              <a:t>use of forests for community livelihood improvement. Through this study we </a:t>
            </a:r>
            <a:r>
              <a:rPr lang="en-US" sz="3000" dirty="0" smtClean="0">
                <a:latin typeface="Gravur-Condensed" panose="02000506020000020004" pitchFamily="2" charset="0"/>
              </a:rPr>
              <a:t>seek </a:t>
            </a:r>
            <a:r>
              <a:rPr lang="en-US" sz="3000" dirty="0">
                <a:latin typeface="Gravur-Condensed" panose="02000506020000020004" pitchFamily="2" charset="0"/>
              </a:rPr>
              <a:t>to develop </a:t>
            </a:r>
            <a:r>
              <a:rPr lang="en-US" sz="3000" dirty="0" smtClean="0">
                <a:latin typeface="Gravur-Condensed" panose="02000506020000020004" pitchFamily="2" charset="0"/>
              </a:rPr>
              <a:t>possible future </a:t>
            </a:r>
            <a:r>
              <a:rPr lang="en-US" sz="3000" dirty="0">
                <a:latin typeface="Gravur-Condensed" panose="02000506020000020004" pitchFamily="2" charset="0"/>
              </a:rPr>
              <a:t>management models </a:t>
            </a:r>
            <a:r>
              <a:rPr lang="en-US" sz="3000" dirty="0" smtClean="0">
                <a:latin typeface="Gravur-Condensed" panose="02000506020000020004" pitchFamily="2" charset="0"/>
              </a:rPr>
              <a:t>that </a:t>
            </a:r>
            <a:r>
              <a:rPr lang="id-ID" sz="3000" dirty="0" smtClean="0">
                <a:latin typeface="Gravur-Condensed" panose="02000506020000020004" pitchFamily="2" charset="0"/>
              </a:rPr>
              <a:t>provide </a:t>
            </a:r>
            <a:r>
              <a:rPr lang="en-US" sz="3000" dirty="0" smtClean="0">
                <a:latin typeface="Gravur-Condensed" panose="02000506020000020004" pitchFamily="2" charset="0"/>
              </a:rPr>
              <a:t>"</a:t>
            </a:r>
            <a:r>
              <a:rPr lang="en-US" sz="3000" dirty="0">
                <a:latin typeface="Gravur-Condensed" panose="02000506020000020004" pitchFamily="2" charset="0"/>
              </a:rPr>
              <a:t>win-win" outcomes, where livelihood </a:t>
            </a:r>
            <a:r>
              <a:rPr lang="en-US" sz="3000" dirty="0" smtClean="0">
                <a:latin typeface="Gravur-Condensed" panose="02000506020000020004" pitchFamily="2" charset="0"/>
              </a:rPr>
              <a:t>improvement is matched</a:t>
            </a:r>
            <a:r>
              <a:rPr lang="id-ID" sz="3000" dirty="0" smtClean="0">
                <a:latin typeface="Gravur-Condensed" panose="02000506020000020004" pitchFamily="2" charset="0"/>
              </a:rPr>
              <a:t> with</a:t>
            </a:r>
            <a:r>
              <a:rPr lang="en-US" sz="3000" dirty="0" smtClean="0">
                <a:latin typeface="Gravur-Condensed" panose="02000506020000020004" pitchFamily="2" charset="0"/>
              </a:rPr>
              <a:t> </a:t>
            </a:r>
            <a:r>
              <a:rPr lang="id-ID" sz="3000" dirty="0" smtClean="0">
                <a:latin typeface="Gravur-Condensed" panose="02000506020000020004" pitchFamily="2" charset="0"/>
              </a:rPr>
              <a:t>the </a:t>
            </a:r>
            <a:r>
              <a:rPr lang="en-US" sz="3000" dirty="0" smtClean="0">
                <a:latin typeface="Gravur-Condensed" panose="02000506020000020004" pitchFamily="2" charset="0"/>
              </a:rPr>
              <a:t>advantages </a:t>
            </a:r>
            <a:r>
              <a:rPr lang="en-US" sz="3000" dirty="0">
                <a:latin typeface="Gravur-Condensed" panose="02000506020000020004" pitchFamily="2" charset="0"/>
              </a:rPr>
              <a:t>of </a:t>
            </a:r>
            <a:r>
              <a:rPr lang="en-US" sz="3000" dirty="0" smtClean="0">
                <a:latin typeface="Gravur-Condensed" panose="02000506020000020004" pitchFamily="2" charset="0"/>
              </a:rPr>
              <a:t>sustainable</a:t>
            </a:r>
            <a:r>
              <a:rPr lang="id-ID" sz="3000" dirty="0" smtClean="0">
                <a:latin typeface="Gravur-Condensed" panose="02000506020000020004" pitchFamily="2" charset="0"/>
              </a:rPr>
              <a:t> management </a:t>
            </a:r>
            <a:r>
              <a:rPr lang="en-US" sz="3000" dirty="0" smtClean="0">
                <a:latin typeface="Gravur-Condensed" panose="02000506020000020004" pitchFamily="2" charset="0"/>
              </a:rPr>
              <a:t>of </a:t>
            </a:r>
            <a:r>
              <a:rPr lang="en-US" sz="3000" dirty="0">
                <a:latin typeface="Gravur-Condensed" panose="02000506020000020004" pitchFamily="2" charset="0"/>
              </a:rPr>
              <a:t>high biodiversity conservation </a:t>
            </a:r>
            <a:r>
              <a:rPr lang="en-US" sz="3000" dirty="0" smtClean="0">
                <a:latin typeface="Gravur-Condensed" panose="02000506020000020004" pitchFamily="2" charset="0"/>
              </a:rPr>
              <a:t>value forest. </a:t>
            </a:r>
            <a:r>
              <a:rPr lang="en-US" sz="3000" dirty="0">
                <a:latin typeface="Gravur-Condensed" panose="02000506020000020004" pitchFamily="2" charset="0"/>
              </a:rPr>
              <a:t>In this pilot project arrangement, we concentrate on ideas for developing </a:t>
            </a:r>
            <a:r>
              <a:rPr lang="en-US" sz="3000" dirty="0" smtClean="0">
                <a:latin typeface="Gravur-Condensed" panose="02000506020000020004" pitchFamily="2" charset="0"/>
              </a:rPr>
              <a:t>Community Forest Enterprises </a:t>
            </a:r>
            <a:r>
              <a:rPr lang="en-US" sz="3000" dirty="0">
                <a:latin typeface="Gravur-Condensed" panose="02000506020000020004" pitchFamily="2" charset="0"/>
              </a:rPr>
              <a:t>(CFEs) to support such interventions. </a:t>
            </a:r>
            <a:r>
              <a:rPr lang="en-US" sz="3000" dirty="0" smtClean="0">
                <a:latin typeface="Gravur-Condensed" panose="02000506020000020004" pitchFamily="2" charset="0"/>
              </a:rPr>
              <a:t>Capacity building</a:t>
            </a:r>
            <a:r>
              <a:rPr lang="id-ID" sz="3000" dirty="0" smtClean="0">
                <a:latin typeface="Gravur-Condensed" panose="02000506020000020004" pitchFamily="2" charset="0"/>
              </a:rPr>
              <a:t> for</a:t>
            </a:r>
            <a:r>
              <a:rPr lang="en-US" sz="3000" dirty="0" smtClean="0">
                <a:latin typeface="Gravur-Condensed" panose="02000506020000020004" pitchFamily="2" charset="0"/>
              </a:rPr>
              <a:t> </a:t>
            </a:r>
            <a:r>
              <a:rPr lang="en-US" sz="3000" dirty="0">
                <a:latin typeface="Gravur-Condensed" panose="02000506020000020004" pitchFamily="2" charset="0"/>
              </a:rPr>
              <a:t>CFEs at the Forest Management Unit (FMU) </a:t>
            </a:r>
            <a:r>
              <a:rPr lang="en-US" sz="3000" dirty="0" smtClean="0">
                <a:latin typeface="Gravur-Condensed" panose="02000506020000020004" pitchFamily="2" charset="0"/>
              </a:rPr>
              <a:t>level is important as knowledge regarding actions </a:t>
            </a:r>
            <a:r>
              <a:rPr lang="en-US" sz="3000" dirty="0">
                <a:latin typeface="Gravur-Condensed" panose="02000506020000020004" pitchFamily="2" charset="0"/>
              </a:rPr>
              <a:t>in this </a:t>
            </a:r>
            <a:r>
              <a:rPr lang="en-US" sz="3000" dirty="0" smtClean="0">
                <a:latin typeface="Gravur-Condensed" panose="02000506020000020004" pitchFamily="2" charset="0"/>
              </a:rPr>
              <a:t>context is lacking in the forestry sector.</a:t>
            </a:r>
          </a:p>
          <a:p>
            <a:pPr algn="just">
              <a:spcAft>
                <a:spcPts val="1800"/>
              </a:spcAft>
            </a:pPr>
            <a:endParaRPr lang="en-US" sz="3000" dirty="0" smtClean="0">
              <a:latin typeface="Gravur-Condensed" panose="02000506020000020004" pitchFamily="2" charset="0"/>
            </a:endParaRPr>
          </a:p>
          <a:p>
            <a:pPr algn="just">
              <a:spcAft>
                <a:spcPts val="1800"/>
              </a:spcAft>
            </a:pPr>
            <a:r>
              <a:rPr lang="en-US" sz="3000" dirty="0" smtClean="0">
                <a:latin typeface="Gravur-Condensed" panose="02000506020000020004" pitchFamily="2" charset="0"/>
              </a:rPr>
              <a:t>Using </a:t>
            </a:r>
            <a:r>
              <a:rPr lang="en-US" sz="3000" dirty="0">
                <a:latin typeface="Gravur-Condensed" panose="02000506020000020004" pitchFamily="2" charset="0"/>
              </a:rPr>
              <a:t>Community </a:t>
            </a:r>
            <a:r>
              <a:rPr lang="en-US" sz="3000" dirty="0" smtClean="0">
                <a:latin typeface="Gravur-Condensed" panose="02000506020000020004" pitchFamily="2" charset="0"/>
              </a:rPr>
              <a:t>Livelihood </a:t>
            </a:r>
            <a:r>
              <a:rPr lang="en-US" sz="3000" dirty="0">
                <a:latin typeface="Gravur-Condensed" panose="02000506020000020004" pitchFamily="2" charset="0"/>
              </a:rPr>
              <a:t>Appraisal and Product Scanning (CLAPS) and Market Analysis and Development (MA&amp;D) tools, this study </a:t>
            </a:r>
            <a:r>
              <a:rPr lang="en-US" sz="3000" dirty="0" smtClean="0">
                <a:latin typeface="Gravur-Condensed" panose="02000506020000020004" pitchFamily="2" charset="0"/>
              </a:rPr>
              <a:t>seeks to develop </a:t>
            </a:r>
            <a:r>
              <a:rPr lang="en-US" sz="3000" dirty="0" err="1" smtClean="0">
                <a:latin typeface="Gravur-Condensed" panose="02000506020000020004" pitchFamily="2" charset="0"/>
              </a:rPr>
              <a:t>CFEs</a:t>
            </a:r>
            <a:r>
              <a:rPr lang="en-US" sz="3000" dirty="0" smtClean="0">
                <a:latin typeface="Gravur-Condensed" panose="02000506020000020004" pitchFamily="2" charset="0"/>
              </a:rPr>
              <a:t> by identifying the </a:t>
            </a:r>
            <a:r>
              <a:rPr lang="en-US" sz="3000" dirty="0">
                <a:latin typeface="Gravur-Condensed" panose="02000506020000020004" pitchFamily="2" charset="0"/>
              </a:rPr>
              <a:t>most promising Non-Timber Forest Products (</a:t>
            </a:r>
            <a:r>
              <a:rPr lang="en-US" sz="3000" dirty="0" err="1">
                <a:latin typeface="Gravur-Condensed" panose="02000506020000020004" pitchFamily="2" charset="0"/>
              </a:rPr>
              <a:t>NTFPs</a:t>
            </a:r>
            <a:r>
              <a:rPr lang="en-US" sz="3000" dirty="0" smtClean="0">
                <a:latin typeface="Gravur-Condensed" panose="02000506020000020004" pitchFamily="2" charset="0"/>
              </a:rPr>
              <a:t>); identifying </a:t>
            </a:r>
            <a:r>
              <a:rPr lang="en-US" sz="3000" dirty="0">
                <a:latin typeface="Gravur-Condensed" panose="02000506020000020004" pitchFamily="2" charset="0"/>
              </a:rPr>
              <a:t>potential entrepreneurs from </a:t>
            </a:r>
            <a:r>
              <a:rPr lang="en-US" sz="3000" dirty="0" smtClean="0">
                <a:latin typeface="Gravur-Condensed" panose="02000506020000020004" pitchFamily="2" charset="0"/>
              </a:rPr>
              <a:t>local communities; developing </a:t>
            </a:r>
            <a:r>
              <a:rPr lang="en-US" sz="3000" dirty="0">
                <a:latin typeface="Gravur-Condensed" panose="02000506020000020004" pitchFamily="2" charset="0"/>
              </a:rPr>
              <a:t>business </a:t>
            </a:r>
            <a:r>
              <a:rPr lang="en-US" sz="3000" dirty="0" smtClean="0">
                <a:latin typeface="Gravur-Condensed" panose="02000506020000020004" pitchFamily="2" charset="0"/>
              </a:rPr>
              <a:t>ideas; and finding alternative </a:t>
            </a:r>
            <a:r>
              <a:rPr lang="en-US" sz="3000" dirty="0">
                <a:latin typeface="Gravur-Condensed" panose="02000506020000020004" pitchFamily="2" charset="0"/>
              </a:rPr>
              <a:t>strategies and business plans.</a:t>
            </a:r>
          </a:p>
          <a:p>
            <a:pPr algn="just">
              <a:spcAft>
                <a:spcPts val="600"/>
              </a:spcAft>
            </a:pPr>
            <a:r>
              <a:rPr lang="en-US" sz="5400" b="1" noProof="1" smtClean="0">
                <a:latin typeface="Gravur-Condensed" pitchFamily="2" charset="0"/>
              </a:rPr>
              <a:t>Methods</a:t>
            </a:r>
          </a:p>
          <a:p>
            <a:pPr algn="just">
              <a:spcAft>
                <a:spcPts val="600"/>
              </a:spcAft>
            </a:pPr>
            <a:endParaRPr lang="en-US" sz="5400" b="1" noProof="1">
              <a:latin typeface="Gravur-Condensed" pitchFamily="2" charset="0"/>
            </a:endParaRPr>
          </a:p>
          <a:p>
            <a:pPr algn="just">
              <a:spcAft>
                <a:spcPts val="600"/>
              </a:spcAft>
            </a:pPr>
            <a:endParaRPr lang="en-US" sz="5400" b="1" noProof="1" smtClean="0">
              <a:latin typeface="Gravur-Condensed" pitchFamily="2" charset="0"/>
            </a:endParaRPr>
          </a:p>
          <a:p>
            <a:pPr algn="just">
              <a:spcAft>
                <a:spcPts val="600"/>
              </a:spcAft>
            </a:pPr>
            <a:endParaRPr lang="en-US" sz="5400" b="1" noProof="1">
              <a:latin typeface="Gravur-Condensed" pitchFamily="2" charset="0"/>
            </a:endParaRPr>
          </a:p>
          <a:p>
            <a:pPr algn="just">
              <a:spcAft>
                <a:spcPts val="600"/>
              </a:spcAft>
            </a:pPr>
            <a:endParaRPr lang="en-US" sz="5400" b="1" noProof="1" smtClean="0">
              <a:latin typeface="Gravur-Condensed" pitchFamily="2" charset="0"/>
            </a:endParaRPr>
          </a:p>
          <a:p>
            <a:pPr algn="just">
              <a:spcAft>
                <a:spcPts val="600"/>
              </a:spcAft>
            </a:pPr>
            <a:endParaRPr lang="en-US" sz="5400" b="1" noProof="1">
              <a:latin typeface="Gravur-Condensed" pitchFamily="2" charset="0"/>
            </a:endParaRPr>
          </a:p>
          <a:p>
            <a:pPr algn="just">
              <a:spcAft>
                <a:spcPts val="600"/>
              </a:spcAft>
            </a:pPr>
            <a:endParaRPr lang="en-US" sz="5400" b="1" noProof="1" smtClean="0">
              <a:latin typeface="Gravur-Condensed" pitchFamily="2" charset="0"/>
            </a:endParaRPr>
          </a:p>
          <a:p>
            <a:pPr algn="just">
              <a:spcAft>
                <a:spcPts val="600"/>
              </a:spcAft>
            </a:pPr>
            <a:endParaRPr lang="en-US" sz="5400" b="1" noProof="1">
              <a:latin typeface="Gravur-Condensed" pitchFamily="2" charset="0"/>
            </a:endParaRPr>
          </a:p>
          <a:p>
            <a:pPr algn="just">
              <a:spcAft>
                <a:spcPts val="600"/>
              </a:spcAft>
            </a:pPr>
            <a:endParaRPr lang="en-US" sz="5400" b="1" noProof="1" smtClean="0">
              <a:latin typeface="Gravur-Condensed" pitchFamily="2" charset="0"/>
            </a:endParaRPr>
          </a:p>
          <a:p>
            <a:pPr algn="just">
              <a:spcAft>
                <a:spcPts val="600"/>
              </a:spcAft>
            </a:pPr>
            <a:endParaRPr lang="en-US" sz="5400" b="1" noProof="1">
              <a:latin typeface="Gravur-Condensed" pitchFamily="2" charset="0"/>
            </a:endParaRPr>
          </a:p>
          <a:p>
            <a:pPr algn="just">
              <a:spcAft>
                <a:spcPts val="600"/>
              </a:spcAft>
            </a:pPr>
            <a:endParaRPr lang="en-US" sz="5400" b="1" noProof="1" smtClean="0">
              <a:latin typeface="Gravur-Condensed" pitchFamily="2" charset="0"/>
            </a:endParaRPr>
          </a:p>
          <a:p>
            <a:pPr marL="1763713" indent="-1763713" algn="just">
              <a:spcBef>
                <a:spcPts val="3000"/>
              </a:spcBef>
              <a:spcAft>
                <a:spcPts val="0"/>
              </a:spcAft>
              <a:buSzPct val="150000"/>
              <a:defRPr/>
            </a:pPr>
            <a:endParaRPr lang="en-US" sz="3000" b="1" noProof="1" smtClean="0">
              <a:latin typeface="Gravur-Condensed" pitchFamily="2" charset="0"/>
              <a:cs typeface="Arial" pitchFamily="34" charset="0"/>
            </a:endParaRPr>
          </a:p>
          <a:p>
            <a:pPr marL="1763713" indent="-1763713" algn="just">
              <a:spcBef>
                <a:spcPts val="3000"/>
              </a:spcBef>
              <a:spcAft>
                <a:spcPts val="0"/>
              </a:spcAft>
              <a:buSzPct val="150000"/>
              <a:defRPr/>
            </a:pPr>
            <a:endParaRPr lang="en-US" sz="3000" b="1" noProof="1">
              <a:latin typeface="Gravur-Condensed" pitchFamily="2" charset="0"/>
              <a:cs typeface="Arial" pitchFamily="34" charset="0"/>
            </a:endParaRPr>
          </a:p>
          <a:p>
            <a:pPr marL="1763713" indent="-1763713" algn="just">
              <a:spcBef>
                <a:spcPts val="3000"/>
              </a:spcBef>
              <a:spcAft>
                <a:spcPts val="0"/>
              </a:spcAft>
              <a:buSzPct val="150000"/>
              <a:defRPr/>
            </a:pPr>
            <a:r>
              <a:rPr lang="en-US" sz="3000" b="1" noProof="1" smtClean="0">
                <a:latin typeface="Gravur-Condensed" pitchFamily="2" charset="0"/>
                <a:cs typeface="Arial" pitchFamily="34" charset="0"/>
              </a:rPr>
              <a:t>Figure 1. Framework of CFEs and Sustainability, modified from Sarkar and Sinha (2015)</a:t>
            </a:r>
            <a:endParaRPr lang="en-US" sz="3000" b="1" noProof="1">
              <a:latin typeface="Gravur-Condensed" pitchFamily="2" charset="0"/>
              <a:cs typeface="Arial" pitchFamily="34" charset="0"/>
            </a:endParaRPr>
          </a:p>
          <a:p>
            <a:pPr algn="just">
              <a:spcAft>
                <a:spcPts val="600"/>
              </a:spcAft>
            </a:pPr>
            <a:endParaRPr lang="en-US" sz="5400" b="1" noProof="1">
              <a:latin typeface="Gravur-Condensed" pitchFamily="2" charset="0"/>
            </a:endParaRPr>
          </a:p>
          <a:p>
            <a:pPr algn="just" defTabSz="4389120" fontAlgn="auto">
              <a:spcBef>
                <a:spcPts val="0"/>
              </a:spcBef>
              <a:spcAft>
                <a:spcPts val="600"/>
              </a:spcAft>
              <a:buSzPct val="150000"/>
              <a:defRPr/>
            </a:pP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r>
              <a:rPr lang="id-ID" sz="3600" noProof="1">
                <a:latin typeface="Gravur-Condensed" pitchFamily="2" charset="0"/>
                <a:cs typeface="Arial" pitchFamily="34" charset="0"/>
              </a:rPr>
              <a:t> </a:t>
            </a:r>
            <a:endParaRPr lang="en-US" sz="3600" noProof="1">
              <a:latin typeface="Gravur-Condensed" pitchFamily="2" charset="0"/>
              <a:cs typeface="Arial" pitchFamily="34" charset="0"/>
            </a:endParaRPr>
          </a:p>
          <a:p>
            <a:pPr algn="just" defTabSz="4389120" fontAlgn="auto">
              <a:spcBef>
                <a:spcPts val="0"/>
              </a:spcBef>
              <a:spcAft>
                <a:spcPts val="600"/>
              </a:spcAft>
              <a:buSzPct val="150000"/>
              <a:defRPr/>
            </a:pPr>
            <a:r>
              <a:rPr lang="en-US" sz="3600" noProof="1">
                <a:latin typeface="Gravur-Condensed" pitchFamily="2" charset="0"/>
                <a:cs typeface="Arial" pitchFamily="34" charset="0"/>
              </a:rPr>
              <a:t>  </a:t>
            </a:r>
          </a:p>
        </p:txBody>
      </p:sp>
      <p:sp>
        <p:nvSpPr>
          <p:cNvPr id="22" name="Rectangle 21"/>
          <p:cNvSpPr/>
          <p:nvPr/>
        </p:nvSpPr>
        <p:spPr>
          <a:xfrm>
            <a:off x="36728400" y="12508830"/>
            <a:ext cx="5798457" cy="2952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3600" b="1" noProof="1" smtClean="0">
                <a:solidFill>
                  <a:schemeClr val="tx1"/>
                </a:solidFill>
                <a:latin typeface="Gravur-CondensedBold" pitchFamily="2" charset="0"/>
              </a:rPr>
              <a:t>Creating Opportunities</a:t>
            </a:r>
            <a:r>
              <a:rPr lang="en-US" sz="3600" noProof="1" smtClean="0">
                <a:solidFill>
                  <a:schemeClr val="tx1"/>
                </a:solidFill>
                <a:latin typeface="Gravur-CondensedBold" pitchFamily="2" charset="0"/>
              </a:rPr>
              <a:t>:</a:t>
            </a:r>
            <a:endParaRPr lang="en-US" sz="3600" noProof="1">
              <a:solidFill>
                <a:schemeClr val="tx1"/>
              </a:solidFill>
              <a:latin typeface="Gravur-CondensedBold" pitchFamily="2" charset="0"/>
            </a:endParaRPr>
          </a:p>
          <a:p>
            <a:pPr marL="409575" indent="-409575">
              <a:buFont typeface="Arial" pitchFamily="34" charset="0"/>
              <a:buChar char="•"/>
              <a:defRPr/>
            </a:pPr>
            <a:r>
              <a:rPr lang="en-US" sz="2800" noProof="1" smtClean="0">
                <a:solidFill>
                  <a:schemeClr val="tx1"/>
                </a:solidFill>
                <a:latin typeface="Gravur-CondensedBold" pitchFamily="2" charset="0"/>
              </a:rPr>
              <a:t>Potential for niche market</a:t>
            </a:r>
            <a:endParaRPr lang="en-US" sz="2800" noProof="1">
              <a:solidFill>
                <a:schemeClr val="tx1"/>
              </a:solidFill>
              <a:latin typeface="Gravur-CondensedBold" pitchFamily="2" charset="0"/>
            </a:endParaRPr>
          </a:p>
          <a:p>
            <a:pPr marL="409575" indent="-409575">
              <a:buFont typeface="Arial" pitchFamily="34" charset="0"/>
              <a:buChar char="•"/>
              <a:defRPr/>
            </a:pPr>
            <a:r>
              <a:rPr lang="en-US" sz="2800" noProof="1" smtClean="0">
                <a:solidFill>
                  <a:schemeClr val="tx1"/>
                </a:solidFill>
                <a:latin typeface="Gravur-CondensedBold" pitchFamily="2" charset="0"/>
              </a:rPr>
              <a:t>Higher </a:t>
            </a:r>
            <a:r>
              <a:rPr lang="en-US" sz="2800" noProof="1">
                <a:solidFill>
                  <a:schemeClr val="tx1"/>
                </a:solidFill>
                <a:latin typeface="Gravur-CondensedBold" pitchFamily="2" charset="0"/>
              </a:rPr>
              <a:t>market demand</a:t>
            </a:r>
          </a:p>
          <a:p>
            <a:pPr marL="409575" indent="-409575">
              <a:buFont typeface="Arial" pitchFamily="34" charset="0"/>
              <a:buChar char="•"/>
              <a:defRPr/>
            </a:pPr>
            <a:r>
              <a:rPr lang="en-US" sz="2800" noProof="1" smtClean="0">
                <a:solidFill>
                  <a:schemeClr val="tx1"/>
                </a:solidFill>
                <a:latin typeface="Gravur-CondensedBold" pitchFamily="2" charset="0"/>
              </a:rPr>
              <a:t>Creating </a:t>
            </a:r>
            <a:r>
              <a:rPr lang="en-US" sz="2800" noProof="1">
                <a:solidFill>
                  <a:schemeClr val="tx1"/>
                </a:solidFill>
                <a:latin typeface="Gravur-CondensedBold" pitchFamily="2" charset="0"/>
              </a:rPr>
              <a:t>market incentives for </a:t>
            </a:r>
            <a:r>
              <a:rPr lang="en-US" sz="2800" noProof="1" smtClean="0">
                <a:solidFill>
                  <a:schemeClr val="tx1"/>
                </a:solidFill>
                <a:latin typeface="Gravur-CondensedBold" pitchFamily="2" charset="0"/>
              </a:rPr>
              <a:t>forest </a:t>
            </a:r>
            <a:r>
              <a:rPr lang="en-US" sz="2800" noProof="1">
                <a:solidFill>
                  <a:schemeClr val="tx1"/>
                </a:solidFill>
                <a:latin typeface="Gravur-CondensedBold" pitchFamily="2" charset="0"/>
              </a:rPr>
              <a:t>ecosystem and biodiversity protection</a:t>
            </a:r>
          </a:p>
          <a:p>
            <a:pPr>
              <a:buFont typeface="Arial" pitchFamily="34" charset="0"/>
              <a:buChar char="•"/>
              <a:defRPr/>
            </a:pPr>
            <a:endParaRPr lang="en-US" sz="3600" noProof="1">
              <a:solidFill>
                <a:schemeClr val="tx1"/>
              </a:solidFill>
              <a:latin typeface="Gravur-CondensedBold" pitchFamily="2" charset="0"/>
            </a:endParaRPr>
          </a:p>
        </p:txBody>
      </p:sp>
      <p:sp>
        <p:nvSpPr>
          <p:cNvPr id="23" name="Rectangle 22"/>
          <p:cNvSpPr/>
          <p:nvPr/>
        </p:nvSpPr>
        <p:spPr>
          <a:xfrm>
            <a:off x="39499674" y="15918196"/>
            <a:ext cx="3779838" cy="5887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3400" b="1" noProof="1" smtClean="0">
                <a:solidFill>
                  <a:schemeClr val="tx1"/>
                </a:solidFill>
                <a:latin typeface="Gravur-CondensedBold" pitchFamily="2" charset="0"/>
              </a:rPr>
              <a:t>Enabling Conditions</a:t>
            </a:r>
            <a:r>
              <a:rPr lang="en-US" sz="3400" noProof="1" smtClean="0">
                <a:solidFill>
                  <a:schemeClr val="tx1"/>
                </a:solidFill>
                <a:latin typeface="Gravur-CondensedBold" pitchFamily="2" charset="0"/>
              </a:rPr>
              <a:t>:</a:t>
            </a:r>
            <a:endParaRPr lang="en-US" sz="3400" noProof="1">
              <a:solidFill>
                <a:schemeClr val="tx1"/>
              </a:solidFill>
              <a:latin typeface="Gravur-CondensedBold" pitchFamily="2" charset="0"/>
            </a:endParaRPr>
          </a:p>
          <a:p>
            <a:pPr marL="409575" indent="-409575">
              <a:buFont typeface="Arial" pitchFamily="34" charset="0"/>
              <a:buChar char="•"/>
              <a:defRPr/>
            </a:pPr>
            <a:r>
              <a:rPr lang="en-US" sz="2800" noProof="1" smtClean="0">
                <a:solidFill>
                  <a:schemeClr val="tx1"/>
                </a:solidFill>
                <a:latin typeface="Gravur-CondensedBold" pitchFamily="2" charset="0"/>
              </a:rPr>
              <a:t>Policy </a:t>
            </a:r>
            <a:r>
              <a:rPr lang="en-US" sz="2800" noProof="1">
                <a:solidFill>
                  <a:schemeClr val="tx1"/>
                </a:solidFill>
                <a:latin typeface="Gravur-CondensedBold" pitchFamily="2" charset="0"/>
              </a:rPr>
              <a:t>and legal review</a:t>
            </a:r>
          </a:p>
          <a:p>
            <a:pPr marL="409575" indent="-409575">
              <a:buFont typeface="Arial" pitchFamily="34" charset="0"/>
              <a:buChar char="•"/>
              <a:defRPr/>
            </a:pPr>
            <a:r>
              <a:rPr lang="en-US" sz="2800" noProof="1" smtClean="0">
                <a:solidFill>
                  <a:schemeClr val="tx1"/>
                </a:solidFill>
                <a:latin typeface="Gravur-CondensedBold" pitchFamily="2" charset="0"/>
              </a:rPr>
              <a:t>Principal </a:t>
            </a:r>
            <a:r>
              <a:rPr lang="en-US" sz="2800" noProof="1">
                <a:solidFill>
                  <a:schemeClr val="tx1"/>
                </a:solidFill>
                <a:latin typeface="Gravur-CondensedBold" pitchFamily="2" charset="0"/>
              </a:rPr>
              <a:t>forest </a:t>
            </a:r>
            <a:r>
              <a:rPr lang="en-US" sz="2800" noProof="1" smtClean="0">
                <a:solidFill>
                  <a:schemeClr val="tx1"/>
                </a:solidFill>
                <a:latin typeface="Gravur-CondensedBold" pitchFamily="2" charset="0"/>
              </a:rPr>
              <a:t>uses (forest </a:t>
            </a:r>
            <a:r>
              <a:rPr lang="en-US" sz="2800" noProof="1">
                <a:solidFill>
                  <a:schemeClr val="tx1"/>
                </a:solidFill>
                <a:latin typeface="Gravur-CondensedBold" pitchFamily="2" charset="0"/>
              </a:rPr>
              <a:t>area </a:t>
            </a:r>
            <a:r>
              <a:rPr lang="en-US" sz="2800" noProof="1" smtClean="0">
                <a:solidFill>
                  <a:schemeClr val="tx1"/>
                </a:solidFill>
                <a:latin typeface="Gravur-CondensedBold" pitchFamily="2" charset="0"/>
              </a:rPr>
              <a:t>certainty and </a:t>
            </a:r>
            <a:r>
              <a:rPr lang="en-US" sz="2800" noProof="1">
                <a:solidFill>
                  <a:schemeClr val="tx1"/>
                </a:solidFill>
                <a:latin typeface="Gravur-CondensedBold" pitchFamily="2" charset="0"/>
              </a:rPr>
              <a:t>tenurial </a:t>
            </a:r>
            <a:r>
              <a:rPr lang="en-US" sz="2800" noProof="1" smtClean="0">
                <a:solidFill>
                  <a:schemeClr val="tx1"/>
                </a:solidFill>
                <a:latin typeface="Gravur-CondensedBold" pitchFamily="2" charset="0"/>
              </a:rPr>
              <a:t>aspect)</a:t>
            </a:r>
          </a:p>
          <a:p>
            <a:pPr marL="409575" indent="-409575">
              <a:buFont typeface="Arial" pitchFamily="34" charset="0"/>
              <a:buChar char="•"/>
              <a:defRPr/>
            </a:pPr>
            <a:r>
              <a:rPr lang="en-US" sz="2800" noProof="1" smtClean="0">
                <a:solidFill>
                  <a:schemeClr val="tx1"/>
                </a:solidFill>
                <a:latin typeface="Gravur-CondensedBold" pitchFamily="2" charset="0"/>
              </a:rPr>
              <a:t>The assets (natural, physical, human, financial, and social capital)</a:t>
            </a:r>
          </a:p>
          <a:p>
            <a:pPr marL="409575" indent="-409575">
              <a:buFont typeface="Arial" pitchFamily="34" charset="0"/>
              <a:buChar char="•"/>
              <a:defRPr/>
            </a:pPr>
            <a:r>
              <a:rPr lang="en-US" sz="2800" noProof="1" smtClean="0">
                <a:solidFill>
                  <a:schemeClr val="tx1"/>
                </a:solidFill>
                <a:latin typeface="Gravur-CondensedBold" pitchFamily="2" charset="0"/>
              </a:rPr>
              <a:t>Safeguarding biodiversity </a:t>
            </a:r>
            <a:r>
              <a:rPr lang="en-US" sz="2800" noProof="1">
                <a:solidFill>
                  <a:schemeClr val="tx1"/>
                </a:solidFill>
                <a:latin typeface="Gravur-CondensedBold" pitchFamily="2" charset="0"/>
              </a:rPr>
              <a:t>and </a:t>
            </a:r>
            <a:r>
              <a:rPr lang="en-US" sz="2800" noProof="1" smtClean="0">
                <a:solidFill>
                  <a:schemeClr val="tx1"/>
                </a:solidFill>
                <a:latin typeface="Gravur-CondensedBold" pitchFamily="2" charset="0"/>
              </a:rPr>
              <a:t>local livelihoods </a:t>
            </a:r>
            <a:endParaRPr lang="en-US" sz="2800" noProof="1">
              <a:solidFill>
                <a:schemeClr val="tx1"/>
              </a:solidFill>
              <a:latin typeface="Gravur-CondensedBold" pitchFamily="2" charset="0"/>
            </a:endParaRPr>
          </a:p>
        </p:txBody>
      </p:sp>
      <p:sp>
        <p:nvSpPr>
          <p:cNvPr id="24" name="Rectangle 23"/>
          <p:cNvSpPr/>
          <p:nvPr/>
        </p:nvSpPr>
        <p:spPr>
          <a:xfrm>
            <a:off x="29641799" y="17233230"/>
            <a:ext cx="5079081" cy="4628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3600" b="1" noProof="1" smtClean="0">
                <a:solidFill>
                  <a:schemeClr val="tx1"/>
                </a:solidFill>
                <a:latin typeface="Gravur-CondensedBold" pitchFamily="2" charset="0"/>
              </a:rPr>
              <a:t>Requirements</a:t>
            </a:r>
            <a:r>
              <a:rPr lang="en-US" sz="3600" noProof="1" smtClean="0">
                <a:solidFill>
                  <a:schemeClr val="tx1"/>
                </a:solidFill>
                <a:latin typeface="Gravur-CondensedBold" pitchFamily="2" charset="0"/>
              </a:rPr>
              <a:t>:</a:t>
            </a:r>
            <a:endParaRPr lang="en-US" sz="3600" noProof="1">
              <a:solidFill>
                <a:schemeClr val="tx1"/>
              </a:solidFill>
              <a:latin typeface="Gravur-CondensedBold" pitchFamily="2" charset="0"/>
            </a:endParaRPr>
          </a:p>
          <a:p>
            <a:pPr marL="409575" indent="-409575">
              <a:buFont typeface="Arial" pitchFamily="34" charset="0"/>
              <a:buChar char="•"/>
              <a:defRPr/>
            </a:pPr>
            <a:r>
              <a:rPr lang="en-US" sz="2800" noProof="1" smtClean="0">
                <a:solidFill>
                  <a:schemeClr val="tx1"/>
                </a:solidFill>
                <a:latin typeface="Gravur-CondensedBold" pitchFamily="2" charset="0"/>
              </a:rPr>
              <a:t>Collaboration with </a:t>
            </a:r>
          </a:p>
          <a:p>
            <a:pPr>
              <a:defRPr/>
            </a:pPr>
            <a:r>
              <a:rPr lang="en-US" sz="2800" noProof="1" smtClean="0">
                <a:solidFill>
                  <a:schemeClr val="tx1"/>
                </a:solidFill>
                <a:latin typeface="Gravur-CondensedBold" pitchFamily="2" charset="0"/>
              </a:rPr>
              <a:t>     businesses to generate profits</a:t>
            </a:r>
          </a:p>
          <a:p>
            <a:pPr marL="409575" indent="-409575">
              <a:buFont typeface="Arial" pitchFamily="34" charset="0"/>
              <a:buChar char="•"/>
              <a:defRPr/>
            </a:pPr>
            <a:r>
              <a:rPr lang="en-US" sz="2800" noProof="1" smtClean="0">
                <a:solidFill>
                  <a:schemeClr val="tx1"/>
                </a:solidFill>
                <a:latin typeface="Gravur-CondensedBold" pitchFamily="2" charset="0"/>
              </a:rPr>
              <a:t>Forming partnerships with commercial companies/FMUs to provide practice-based leraning</a:t>
            </a:r>
          </a:p>
          <a:p>
            <a:pPr marL="409575" indent="-409575">
              <a:buFont typeface="Arial" pitchFamily="34" charset="0"/>
              <a:buChar char="•"/>
              <a:defRPr/>
            </a:pPr>
            <a:r>
              <a:rPr lang="en-US" sz="2800" noProof="1" smtClean="0">
                <a:solidFill>
                  <a:schemeClr val="tx1"/>
                </a:solidFill>
                <a:latin typeface="Gravur-CondensedBold" pitchFamily="2" charset="0"/>
              </a:rPr>
              <a:t>Sharing of power and responsibility between local governments/FMUs and community entrepreneurs</a:t>
            </a:r>
          </a:p>
          <a:p>
            <a:pPr marL="409575" indent="-409575">
              <a:buFont typeface="Arial" pitchFamily="34" charset="0"/>
              <a:buChar char="•"/>
              <a:defRPr/>
            </a:pPr>
            <a:endParaRPr lang="en-US" sz="3600" noProof="1">
              <a:solidFill>
                <a:schemeClr val="tx1"/>
              </a:solidFill>
              <a:latin typeface="Gravur-CondensedBold" pitchFamily="2" charset="0"/>
            </a:endParaRPr>
          </a:p>
        </p:txBody>
      </p:sp>
      <p:sp>
        <p:nvSpPr>
          <p:cNvPr id="21" name="Text Placeholder 2"/>
          <p:cNvSpPr txBox="1">
            <a:spLocks/>
          </p:cNvSpPr>
          <p:nvPr/>
        </p:nvSpPr>
        <p:spPr bwMode="auto">
          <a:xfrm>
            <a:off x="14928851" y="26654125"/>
            <a:ext cx="14003335" cy="3978275"/>
          </a:xfrm>
          <a:prstGeom prst="rect">
            <a:avLst/>
          </a:prstGeom>
          <a:solidFill>
            <a:schemeClr val="bg2">
              <a:lumMod val="75000"/>
              <a:alpha val="50000"/>
            </a:schemeClr>
          </a:solidFill>
          <a:ln>
            <a:miter lim="800000"/>
            <a:headEnd/>
            <a:tailEnd/>
          </a:ln>
        </p:spPr>
        <p:txBody>
          <a:bodyPr lIns="438912" tIns="219456" rIns="438912" bIns="219456"/>
          <a:lstStyle/>
          <a:p>
            <a:pPr algn="just" defTabSz="4389120" fontAlgn="auto">
              <a:spcBef>
                <a:spcPts val="0"/>
              </a:spcBef>
              <a:spcAft>
                <a:spcPts val="600"/>
              </a:spcAft>
              <a:defRPr/>
            </a:pPr>
            <a:r>
              <a:rPr lang="en-US" sz="4000" b="1" noProof="1" smtClean="0">
                <a:latin typeface="Gravur-Condensed" pitchFamily="2" charset="0"/>
              </a:rPr>
              <a:t>References</a:t>
            </a:r>
            <a:endParaRPr lang="en-US" sz="4000" b="1" noProof="1">
              <a:latin typeface="Gravur-Condensed" pitchFamily="2" charset="0"/>
            </a:endParaRPr>
          </a:p>
          <a:p>
            <a:pPr marL="850900" indent="-850900" algn="just" defTabSz="4389120" fontAlgn="auto">
              <a:spcBef>
                <a:spcPts val="0"/>
              </a:spcBef>
              <a:spcAft>
                <a:spcPts val="600"/>
              </a:spcAft>
              <a:defRPr/>
            </a:pPr>
            <a:r>
              <a:rPr lang="en-US" sz="3000" noProof="1" smtClean="0">
                <a:latin typeface="Gravur-Condensed" pitchFamily="2" charset="0"/>
                <a:cs typeface="Arial" pitchFamily="34" charset="0"/>
              </a:rPr>
              <a:t>Sarkar, R. and Sinha, A. 2015. </a:t>
            </a:r>
            <a:r>
              <a:rPr lang="en-US" sz="3000" dirty="0" smtClean="0">
                <a:latin typeface="Gravur-Condensed" pitchFamily="2" charset="0"/>
                <a:cs typeface="Arial" pitchFamily="34" charset="0"/>
              </a:rPr>
              <a:t>The Village as a Social Entrepreneur: Balancing Conservation and Livelihoods. Journal </a:t>
            </a:r>
            <a:r>
              <a:rPr lang="en-US" sz="3000" dirty="0">
                <a:latin typeface="Gravur-Condensed" pitchFamily="2" charset="0"/>
                <a:cs typeface="Arial" pitchFamily="34" charset="0"/>
              </a:rPr>
              <a:t>of </a:t>
            </a:r>
            <a:r>
              <a:rPr lang="en-US" sz="3000" dirty="0" smtClean="0">
                <a:latin typeface="Gravur-Condensed" pitchFamily="2" charset="0"/>
                <a:cs typeface="Arial" pitchFamily="34" charset="0"/>
              </a:rPr>
              <a:t>Tourism Management Perspectives 16 (100-106).</a:t>
            </a:r>
          </a:p>
          <a:p>
            <a:pPr marL="850900" indent="-850900" algn="just" defTabSz="4389120" fontAlgn="auto">
              <a:spcBef>
                <a:spcPts val="0"/>
              </a:spcBef>
              <a:spcAft>
                <a:spcPts val="600"/>
              </a:spcAft>
              <a:defRPr/>
            </a:pPr>
            <a:r>
              <a:rPr lang="en-US" sz="3000" noProof="1" smtClean="0">
                <a:latin typeface="Gravur-Condensed" pitchFamily="2" charset="0"/>
                <a:cs typeface="Arial" pitchFamily="34" charset="0"/>
              </a:rPr>
              <a:t>Sunderlin, W.D., Arild., A., Belcher, B., Bulgers, P., Nasi, R., Santoso, L. and Wunder, S. 2005. Livelihoods, Forests, and Conservation in Developing Countries: An Overview. World Development 33 (1383–1402) </a:t>
            </a:r>
            <a:endParaRPr lang="en-US" sz="3000" noProof="1">
              <a:latin typeface="Gravur-Condensed" pitchFamily="2" charset="0"/>
              <a:cs typeface="Arial" pitchFamily="34" charset="0"/>
            </a:endParaRPr>
          </a:p>
        </p:txBody>
      </p:sp>
      <p:sp>
        <p:nvSpPr>
          <p:cNvPr id="2065" name="Text Placeholder 2"/>
          <p:cNvSpPr txBox="1">
            <a:spLocks/>
          </p:cNvSpPr>
          <p:nvPr/>
        </p:nvSpPr>
        <p:spPr bwMode="auto">
          <a:xfrm>
            <a:off x="14928852" y="4860925"/>
            <a:ext cx="14003335" cy="21793200"/>
          </a:xfrm>
          <a:prstGeom prst="rect">
            <a:avLst/>
          </a:prstGeom>
          <a:solidFill>
            <a:srgbClr val="EEF0AC">
              <a:alpha val="49803"/>
            </a:srgbClr>
          </a:solidFill>
          <a:ln w="9525">
            <a:noFill/>
            <a:miter lim="800000"/>
            <a:headEnd/>
            <a:tailEnd/>
          </a:ln>
        </p:spPr>
        <p:txBody>
          <a:bodyPr lIns="438912" tIns="219456" rIns="438912" bIns="219456"/>
          <a:lstStyle/>
          <a:p>
            <a:pPr algn="just">
              <a:spcAft>
                <a:spcPts val="600"/>
              </a:spcAft>
              <a:defRPr/>
            </a:pPr>
            <a:r>
              <a:rPr lang="en-US" sz="5400" b="1" noProof="1" smtClean="0">
                <a:latin typeface="Gravur-Condensed" pitchFamily="2" charset="0"/>
              </a:rPr>
              <a:t>Results and Discussion</a:t>
            </a:r>
          </a:p>
          <a:p>
            <a:pPr algn="just">
              <a:spcAft>
                <a:spcPts val="600"/>
              </a:spcAft>
              <a:defRPr/>
            </a:pPr>
            <a:r>
              <a:rPr lang="en-US" sz="3000" dirty="0" smtClean="0">
                <a:latin typeface="Gravur-Condensed" panose="02000506020000020004" pitchFamily="2" charset="0"/>
              </a:rPr>
              <a:t>Study sites are </a:t>
            </a:r>
            <a:r>
              <a:rPr lang="en-US" sz="3000" dirty="0">
                <a:latin typeface="Gravur-Condensed" panose="02000506020000020004" pitchFamily="2" charset="0"/>
              </a:rPr>
              <a:t>located in the </a:t>
            </a:r>
            <a:r>
              <a:rPr lang="en-US" sz="3000" dirty="0" smtClean="0">
                <a:latin typeface="Gravur-Condensed" panose="02000506020000020004" pitchFamily="2" charset="0"/>
              </a:rPr>
              <a:t>northern </a:t>
            </a:r>
            <a:r>
              <a:rPr lang="en-US" sz="3000" dirty="0">
                <a:latin typeface="Gravur-Condensed" panose="02000506020000020004" pitchFamily="2" charset="0"/>
              </a:rPr>
              <a:t>part of </a:t>
            </a:r>
            <a:r>
              <a:rPr lang="en-US" sz="3000" dirty="0" smtClean="0">
                <a:latin typeface="Gravur-Condensed" panose="02000506020000020004" pitchFamily="2" charset="0"/>
              </a:rPr>
              <a:t>South Sumatra province, </a:t>
            </a:r>
            <a:r>
              <a:rPr lang="en-US" sz="3000" dirty="0">
                <a:latin typeface="Gravur-Condensed" panose="02000506020000020004" pitchFamily="2" charset="0"/>
              </a:rPr>
              <a:t>adjacent to </a:t>
            </a:r>
            <a:r>
              <a:rPr lang="en-US" sz="3000" dirty="0" smtClean="0">
                <a:latin typeface="Gravur-Condensed" panose="02000506020000020004" pitchFamily="2" charset="0"/>
              </a:rPr>
              <a:t>Jambi province to </a:t>
            </a:r>
            <a:r>
              <a:rPr lang="en-US" sz="3000" dirty="0">
                <a:latin typeface="Gravur-Condensed" panose="02000506020000020004" pitchFamily="2" charset="0"/>
              </a:rPr>
              <a:t>the north. </a:t>
            </a:r>
            <a:r>
              <a:rPr lang="en-US" sz="3000" dirty="0" smtClean="0">
                <a:latin typeface="Gravur-Condensed" panose="02000506020000020004" pitchFamily="2" charset="0"/>
              </a:rPr>
              <a:t>The </a:t>
            </a:r>
            <a:r>
              <a:rPr lang="en-US" sz="3000" dirty="0">
                <a:latin typeface="Gravur-Condensed" panose="02000506020000020004" pitchFamily="2" charset="0"/>
              </a:rPr>
              <a:t>study has identified target areas in 4 forest ecosystem types </a:t>
            </a:r>
            <a:r>
              <a:rPr lang="en-US" sz="3000" dirty="0" smtClean="0">
                <a:latin typeface="Gravur-Condensed" panose="02000506020000020004" pitchFamily="2" charset="0"/>
              </a:rPr>
              <a:t>in </a:t>
            </a:r>
            <a:r>
              <a:rPr lang="en-US" sz="3000" dirty="0">
                <a:latin typeface="Gravur-Condensed" panose="02000506020000020004" pitchFamily="2" charset="0"/>
              </a:rPr>
              <a:t>4 </a:t>
            </a:r>
            <a:r>
              <a:rPr lang="en-US" sz="3000" dirty="0" smtClean="0">
                <a:latin typeface="Gravur-Condensed" panose="02000506020000020004" pitchFamily="2" charset="0"/>
              </a:rPr>
              <a:t>districts: </a:t>
            </a:r>
            <a:r>
              <a:rPr lang="en-US" sz="3000" dirty="0" err="1">
                <a:latin typeface="Gravur-Condensed" panose="02000506020000020004" pitchFamily="2" charset="0"/>
              </a:rPr>
              <a:t>Banyuasin</a:t>
            </a:r>
            <a:r>
              <a:rPr lang="en-US" sz="3000" dirty="0">
                <a:latin typeface="Gravur-Condensed" panose="02000506020000020004" pitchFamily="2" charset="0"/>
              </a:rPr>
              <a:t>, </a:t>
            </a:r>
            <a:r>
              <a:rPr lang="en-US" sz="3000" dirty="0" err="1">
                <a:latin typeface="Gravur-Condensed" panose="02000506020000020004" pitchFamily="2" charset="0"/>
              </a:rPr>
              <a:t>Musi</a:t>
            </a:r>
            <a:r>
              <a:rPr lang="en-US" sz="3000" dirty="0">
                <a:latin typeface="Gravur-Condensed" panose="02000506020000020004" pitchFamily="2" charset="0"/>
              </a:rPr>
              <a:t> </a:t>
            </a:r>
            <a:r>
              <a:rPr lang="en-US" sz="3000" dirty="0" err="1">
                <a:latin typeface="Gravur-Condensed" panose="02000506020000020004" pitchFamily="2" charset="0"/>
              </a:rPr>
              <a:t>Banyuasin</a:t>
            </a:r>
            <a:r>
              <a:rPr lang="en-US" sz="3000" dirty="0">
                <a:latin typeface="Gravur-Condensed" panose="02000506020000020004" pitchFamily="2" charset="0"/>
              </a:rPr>
              <a:t>, </a:t>
            </a:r>
            <a:r>
              <a:rPr lang="en-US" sz="3000" dirty="0" err="1">
                <a:latin typeface="Gravur-Condensed" panose="02000506020000020004" pitchFamily="2" charset="0"/>
              </a:rPr>
              <a:t>Musi</a:t>
            </a:r>
            <a:r>
              <a:rPr lang="en-US" sz="3000" dirty="0">
                <a:latin typeface="Gravur-Condensed" panose="02000506020000020004" pitchFamily="2" charset="0"/>
              </a:rPr>
              <a:t> </a:t>
            </a:r>
            <a:r>
              <a:rPr lang="en-US" sz="3000" dirty="0" err="1">
                <a:latin typeface="Gravur-Condensed" panose="02000506020000020004" pitchFamily="2" charset="0"/>
              </a:rPr>
              <a:t>Rawas</a:t>
            </a:r>
            <a:r>
              <a:rPr lang="en-US" sz="3000" dirty="0">
                <a:latin typeface="Gravur-Condensed" panose="02000506020000020004" pitchFamily="2" charset="0"/>
              </a:rPr>
              <a:t>, and </a:t>
            </a:r>
            <a:r>
              <a:rPr lang="en-US" sz="3000" dirty="0" smtClean="0">
                <a:latin typeface="Gravur-Condensed" panose="02000506020000020004" pitchFamily="2" charset="0"/>
              </a:rPr>
              <a:t>North </a:t>
            </a:r>
            <a:r>
              <a:rPr lang="en-US" sz="3000" dirty="0" err="1" smtClean="0">
                <a:latin typeface="Gravur-Condensed" panose="02000506020000020004" pitchFamily="2" charset="0"/>
              </a:rPr>
              <a:t>Musi</a:t>
            </a:r>
            <a:r>
              <a:rPr lang="en-US" sz="3000" dirty="0" smtClean="0">
                <a:latin typeface="Gravur-Condensed" panose="02000506020000020004" pitchFamily="2" charset="0"/>
              </a:rPr>
              <a:t> </a:t>
            </a:r>
            <a:r>
              <a:rPr lang="en-US" sz="3000" dirty="0" err="1" smtClean="0">
                <a:latin typeface="Gravur-Condensed" panose="02000506020000020004" pitchFamily="2" charset="0"/>
              </a:rPr>
              <a:t>Rawas</a:t>
            </a:r>
            <a:r>
              <a:rPr lang="en-US" sz="3000" dirty="0" smtClean="0">
                <a:latin typeface="Gravur-Condensed" panose="02000506020000020004" pitchFamily="2" charset="0"/>
              </a:rPr>
              <a:t>.</a:t>
            </a:r>
          </a:p>
          <a:p>
            <a:pPr algn="just">
              <a:spcAft>
                <a:spcPts val="600"/>
              </a:spcAft>
              <a:defRPr/>
            </a:pPr>
            <a:endParaRPr lang="en-US" sz="3000" dirty="0">
              <a:latin typeface="Gravur-Condensed" panose="02000506020000020004" pitchFamily="2" charset="0"/>
            </a:endParaRPr>
          </a:p>
          <a:p>
            <a:pPr algn="just">
              <a:spcAft>
                <a:spcPts val="600"/>
              </a:spcAft>
              <a:defRPr/>
            </a:pPr>
            <a:endParaRPr lang="en-US" sz="3000" dirty="0" smtClean="0">
              <a:latin typeface="Gravur-Condensed" panose="02000506020000020004" pitchFamily="2" charset="0"/>
            </a:endParaRPr>
          </a:p>
          <a:p>
            <a:pPr algn="just">
              <a:spcAft>
                <a:spcPts val="600"/>
              </a:spcAft>
              <a:defRPr/>
            </a:pPr>
            <a:endParaRPr lang="en-US" sz="3000" dirty="0">
              <a:latin typeface="Gravur-Condensed" panose="02000506020000020004" pitchFamily="2" charset="0"/>
            </a:endParaRPr>
          </a:p>
          <a:p>
            <a:pPr algn="just">
              <a:spcAft>
                <a:spcPts val="600"/>
              </a:spcAft>
              <a:defRPr/>
            </a:pPr>
            <a:endParaRPr lang="en-US" sz="3000" dirty="0" smtClean="0">
              <a:latin typeface="Gravur-Condensed" panose="02000506020000020004" pitchFamily="2" charset="0"/>
            </a:endParaRPr>
          </a:p>
          <a:p>
            <a:pPr algn="just">
              <a:spcAft>
                <a:spcPts val="600"/>
              </a:spcAft>
              <a:defRPr/>
            </a:pPr>
            <a:endParaRPr lang="en-US" sz="3000" dirty="0">
              <a:latin typeface="Gravur-Condensed" panose="02000506020000020004" pitchFamily="2" charset="0"/>
            </a:endParaRPr>
          </a:p>
          <a:p>
            <a:pPr algn="just">
              <a:spcAft>
                <a:spcPts val="600"/>
              </a:spcAft>
              <a:defRPr/>
            </a:pPr>
            <a:endParaRPr lang="en-US" sz="3000" dirty="0" smtClean="0">
              <a:latin typeface="Gravur-Condensed" panose="02000506020000020004" pitchFamily="2" charset="0"/>
            </a:endParaRPr>
          </a:p>
          <a:p>
            <a:pPr algn="just">
              <a:spcAft>
                <a:spcPts val="600"/>
              </a:spcAft>
              <a:defRPr/>
            </a:pPr>
            <a:endParaRPr lang="en-US" sz="3000" dirty="0">
              <a:latin typeface="Gravur-Condensed" panose="02000506020000020004" pitchFamily="2" charset="0"/>
            </a:endParaRPr>
          </a:p>
          <a:p>
            <a:pPr algn="just">
              <a:spcAft>
                <a:spcPts val="600"/>
              </a:spcAft>
              <a:defRPr/>
            </a:pPr>
            <a:endParaRPr lang="en-US" sz="3000" dirty="0" smtClean="0">
              <a:latin typeface="Gravur-Condensed" panose="02000506020000020004" pitchFamily="2" charset="0"/>
            </a:endParaRPr>
          </a:p>
          <a:p>
            <a:pPr algn="just">
              <a:spcAft>
                <a:spcPts val="600"/>
              </a:spcAft>
              <a:defRPr/>
            </a:pPr>
            <a:endParaRPr lang="en-US" sz="3000" dirty="0">
              <a:latin typeface="Gravur-Condensed" panose="02000506020000020004" pitchFamily="2" charset="0"/>
            </a:endParaRPr>
          </a:p>
          <a:p>
            <a:pPr algn="just">
              <a:spcAft>
                <a:spcPts val="600"/>
              </a:spcAft>
              <a:defRPr/>
            </a:pPr>
            <a:endParaRPr lang="en-US" sz="3000" dirty="0" smtClean="0">
              <a:latin typeface="Gravur-Condensed" panose="02000506020000020004" pitchFamily="2" charset="0"/>
            </a:endParaRPr>
          </a:p>
          <a:p>
            <a:pPr algn="just">
              <a:spcAft>
                <a:spcPts val="600"/>
              </a:spcAft>
              <a:defRPr/>
            </a:pPr>
            <a:endParaRPr lang="en-US" sz="800" b="1" noProof="1" smtClean="0">
              <a:latin typeface="Gravur-Condensed" pitchFamily="2" charset="0"/>
              <a:cs typeface="Arial" pitchFamily="34" charset="0"/>
            </a:endParaRPr>
          </a:p>
          <a:p>
            <a:pPr algn="just">
              <a:spcAft>
                <a:spcPts val="600"/>
              </a:spcAft>
              <a:defRPr/>
            </a:pPr>
            <a:endParaRPr lang="en-US" sz="3000" b="1" noProof="1" smtClean="0">
              <a:latin typeface="Gravur-Condensed" pitchFamily="2" charset="0"/>
              <a:cs typeface="Arial" pitchFamily="34" charset="0"/>
            </a:endParaRPr>
          </a:p>
          <a:p>
            <a:pPr algn="just">
              <a:spcAft>
                <a:spcPts val="600"/>
              </a:spcAft>
              <a:defRPr/>
            </a:pPr>
            <a:r>
              <a:rPr lang="en-US" sz="3000" b="1" noProof="1" smtClean="0">
                <a:latin typeface="Gravur-Condensed" pitchFamily="2" charset="0"/>
                <a:cs typeface="Arial" pitchFamily="34" charset="0"/>
              </a:rPr>
              <a:t>Figure 2. Study sites in South Sumatra</a:t>
            </a:r>
            <a:endParaRPr lang="en-US" sz="3000" dirty="0" smtClean="0">
              <a:latin typeface="Gravur-Condensed" panose="02000506020000020004" pitchFamily="2" charset="0"/>
            </a:endParaRPr>
          </a:p>
          <a:p>
            <a:pPr algn="just">
              <a:spcAft>
                <a:spcPts val="600"/>
              </a:spcAft>
              <a:defRPr/>
            </a:pPr>
            <a:r>
              <a:rPr lang="en-US" sz="3000" dirty="0" smtClean="0">
                <a:latin typeface="Gravur-Condensed" panose="02000506020000020004" pitchFamily="2" charset="0"/>
              </a:rPr>
              <a:t> </a:t>
            </a:r>
            <a:endParaRPr lang="en-US" sz="3000" dirty="0">
              <a:latin typeface="Gravur-Condensed" panose="02000506020000020004" pitchFamily="2" charset="0"/>
            </a:endParaRPr>
          </a:p>
          <a:p>
            <a:pPr marL="2220913" indent="-2220913" algn="just">
              <a:spcBef>
                <a:spcPts val="3000"/>
              </a:spcBef>
              <a:spcAft>
                <a:spcPts val="0"/>
              </a:spcAft>
              <a:buSzPct val="150000"/>
              <a:defRPr/>
            </a:pPr>
            <a:endParaRPr lang="en-US" sz="3600" b="1" noProof="1" smtClean="0">
              <a:latin typeface="Gravur-Condensed" pitchFamily="2" charset="0"/>
              <a:cs typeface="Arial" pitchFamily="34" charset="0"/>
            </a:endParaRPr>
          </a:p>
          <a:p>
            <a:pPr marL="2220913" indent="-2220913" algn="just">
              <a:spcBef>
                <a:spcPts val="3000"/>
              </a:spcBef>
              <a:spcAft>
                <a:spcPts val="0"/>
              </a:spcAft>
              <a:buSzPct val="150000"/>
              <a:defRPr/>
            </a:pPr>
            <a:endParaRPr lang="en-US" sz="3600" b="1" noProof="1">
              <a:latin typeface="Gravur-Condensed" pitchFamily="2" charset="0"/>
              <a:cs typeface="Arial" pitchFamily="34" charset="0"/>
            </a:endParaRPr>
          </a:p>
          <a:p>
            <a:pPr marL="2220913" indent="-2220913" algn="just">
              <a:spcBef>
                <a:spcPts val="3000"/>
              </a:spcBef>
              <a:spcAft>
                <a:spcPts val="0"/>
              </a:spcAft>
              <a:buSzPct val="150000"/>
              <a:defRPr/>
            </a:pPr>
            <a:endParaRPr lang="en-US" sz="3600" b="1" noProof="1" smtClean="0">
              <a:latin typeface="Gravur-Condensed" pitchFamily="2" charset="0"/>
              <a:cs typeface="Arial" pitchFamily="34" charset="0"/>
            </a:endParaRPr>
          </a:p>
          <a:p>
            <a:pPr marL="2220913" indent="-2220913" algn="just">
              <a:spcBef>
                <a:spcPts val="3000"/>
              </a:spcBef>
              <a:spcAft>
                <a:spcPts val="0"/>
              </a:spcAft>
              <a:buSzPct val="150000"/>
              <a:defRPr/>
            </a:pPr>
            <a:endParaRPr lang="en-US" sz="3600" b="1" noProof="1" smtClean="0">
              <a:latin typeface="Gravur-Condensed" pitchFamily="2" charset="0"/>
              <a:cs typeface="Arial" pitchFamily="34" charset="0"/>
            </a:endParaRPr>
          </a:p>
          <a:p>
            <a:pPr marL="2220913" indent="-2220913" algn="just">
              <a:spcBef>
                <a:spcPts val="3000"/>
              </a:spcBef>
              <a:spcAft>
                <a:spcPts val="0"/>
              </a:spcAft>
              <a:buSzPct val="150000"/>
              <a:defRPr/>
            </a:pPr>
            <a:endParaRPr lang="en-US" sz="3600" b="1" noProof="1">
              <a:latin typeface="Gravur-Condensed" pitchFamily="2" charset="0"/>
              <a:cs typeface="Arial" pitchFamily="34" charset="0"/>
            </a:endParaRPr>
          </a:p>
          <a:p>
            <a:pPr marL="2220913" indent="-2220913" algn="just">
              <a:spcBef>
                <a:spcPts val="3000"/>
              </a:spcBef>
              <a:spcAft>
                <a:spcPts val="0"/>
              </a:spcAft>
              <a:buSzPct val="150000"/>
              <a:defRPr/>
            </a:pPr>
            <a:endParaRPr lang="en-US" sz="3600" b="1" noProof="1" smtClean="0">
              <a:latin typeface="Gravur-Condensed" pitchFamily="2" charset="0"/>
              <a:cs typeface="Arial" pitchFamily="34" charset="0"/>
            </a:endParaRPr>
          </a:p>
          <a:p>
            <a:pPr marL="2220913" indent="-2220913" algn="just">
              <a:spcBef>
                <a:spcPts val="3000"/>
              </a:spcBef>
              <a:spcAft>
                <a:spcPts val="0"/>
              </a:spcAft>
              <a:buSzPct val="150000"/>
              <a:defRPr/>
            </a:pPr>
            <a:endParaRPr lang="en-US" sz="3600" b="1" noProof="1">
              <a:latin typeface="Gravur-Condensed" pitchFamily="2" charset="0"/>
              <a:cs typeface="Arial" pitchFamily="34" charset="0"/>
            </a:endParaRPr>
          </a:p>
          <a:p>
            <a:pPr marL="2220913" indent="-2220913" algn="just">
              <a:spcBef>
                <a:spcPts val="3000"/>
              </a:spcBef>
              <a:spcAft>
                <a:spcPts val="0"/>
              </a:spcAft>
              <a:buSzPct val="150000"/>
              <a:defRPr/>
            </a:pPr>
            <a:endParaRPr lang="en-US" sz="3600" b="1" noProof="1" smtClean="0">
              <a:latin typeface="Gravur-Condensed" pitchFamily="2" charset="0"/>
              <a:cs typeface="Arial" pitchFamily="34" charset="0"/>
            </a:endParaRPr>
          </a:p>
          <a:p>
            <a:pPr marL="2220913" indent="-2220913" algn="just">
              <a:spcBef>
                <a:spcPts val="3000"/>
              </a:spcBef>
              <a:spcAft>
                <a:spcPts val="0"/>
              </a:spcAft>
              <a:buSzPct val="150000"/>
              <a:defRPr/>
            </a:pPr>
            <a:endParaRPr lang="en-US" sz="3600" b="1" noProof="1">
              <a:latin typeface="Gravur-Condensed" pitchFamily="2" charset="0"/>
              <a:cs typeface="Arial" pitchFamily="34" charset="0"/>
            </a:endParaRPr>
          </a:p>
          <a:p>
            <a:pPr marL="2220913" indent="-2220913" algn="just">
              <a:spcBef>
                <a:spcPts val="3000"/>
              </a:spcBef>
              <a:spcAft>
                <a:spcPts val="0"/>
              </a:spcAft>
              <a:buSzPct val="150000"/>
              <a:defRPr/>
            </a:pPr>
            <a:endParaRPr lang="en-US" sz="3000" b="1" noProof="1" smtClean="0">
              <a:latin typeface="Gravur-Condensed" pitchFamily="2" charset="0"/>
              <a:cs typeface="Arial" pitchFamily="34" charset="0"/>
            </a:endParaRPr>
          </a:p>
          <a:p>
            <a:pPr marL="2220913" indent="-2220913" algn="just">
              <a:spcBef>
                <a:spcPts val="2400"/>
              </a:spcBef>
              <a:spcAft>
                <a:spcPts val="600"/>
              </a:spcAft>
              <a:buSzPct val="150000"/>
              <a:defRPr/>
            </a:pPr>
            <a:r>
              <a:rPr lang="en-US" sz="3000" b="1" noProof="1" smtClean="0">
                <a:latin typeface="Gravur-Condensed" pitchFamily="2" charset="0"/>
                <a:cs typeface="Arial" pitchFamily="34" charset="0"/>
              </a:rPr>
              <a:t>Figure 2:  Study location and priority NTFPs</a:t>
            </a:r>
            <a:endParaRPr lang="en-US" sz="3000" b="1" noProof="1">
              <a:latin typeface="Gravur-Condensed" pitchFamily="2" charset="0"/>
              <a:cs typeface="Arial" pitchFamily="34" charset="0"/>
            </a:endParaRPr>
          </a:p>
          <a:p>
            <a:pPr algn="just">
              <a:spcAft>
                <a:spcPts val="1800"/>
              </a:spcAft>
              <a:buSzPct val="150000"/>
              <a:defRPr/>
            </a:pPr>
            <a:r>
              <a:rPr lang="id-ID" sz="3000" dirty="0" smtClean="0">
                <a:latin typeface="Gravur-Condensed" panose="02000506020000020004" pitchFamily="2" charset="0"/>
              </a:rPr>
              <a:t>The </a:t>
            </a:r>
            <a:r>
              <a:rPr lang="en-US" sz="3000" dirty="0" smtClean="0">
                <a:latin typeface="Gravur-Condensed" panose="02000506020000020004" pitchFamily="2" charset="0"/>
              </a:rPr>
              <a:t>study</a:t>
            </a:r>
            <a:r>
              <a:rPr lang="id-ID" sz="3000" dirty="0" smtClean="0">
                <a:latin typeface="Gravur-Condensed" panose="02000506020000020004" pitchFamily="2" charset="0"/>
              </a:rPr>
              <a:t> </a:t>
            </a:r>
            <a:r>
              <a:rPr lang="id-ID" sz="3000" dirty="0">
                <a:latin typeface="Gravur-Condensed" panose="02000506020000020004" pitchFamily="2" charset="0"/>
              </a:rPr>
              <a:t>indicates that local </a:t>
            </a:r>
            <a:r>
              <a:rPr lang="en-US" sz="3000" dirty="0" err="1" smtClean="0">
                <a:latin typeface="Gravur-Condensed" panose="02000506020000020004" pitchFamily="2" charset="0"/>
              </a:rPr>
              <a:t>FMUs</a:t>
            </a:r>
            <a:r>
              <a:rPr lang="en-US" sz="3000" dirty="0" smtClean="0">
                <a:latin typeface="Gravur-Condensed" panose="02000506020000020004" pitchFamily="2" charset="0"/>
              </a:rPr>
              <a:t> have</a:t>
            </a:r>
            <a:r>
              <a:rPr lang="id-ID" sz="3000" dirty="0" smtClean="0">
                <a:latin typeface="Gravur-Condensed" panose="02000506020000020004" pitchFamily="2" charset="0"/>
              </a:rPr>
              <a:t> key role</a:t>
            </a:r>
            <a:r>
              <a:rPr lang="en-US" sz="3000" dirty="0" smtClean="0">
                <a:latin typeface="Gravur-Condensed" panose="02000506020000020004" pitchFamily="2" charset="0"/>
              </a:rPr>
              <a:t>s</a:t>
            </a:r>
            <a:r>
              <a:rPr lang="id-ID" sz="3000" dirty="0" smtClean="0">
                <a:latin typeface="Gravur-Condensed" panose="02000506020000020004" pitchFamily="2" charset="0"/>
              </a:rPr>
              <a:t> </a:t>
            </a:r>
            <a:r>
              <a:rPr lang="en-US" sz="3000" dirty="0" smtClean="0">
                <a:latin typeface="Gravur-Condensed" panose="02000506020000020004" pitchFamily="2" charset="0"/>
              </a:rPr>
              <a:t>to play in assisting </a:t>
            </a:r>
            <a:r>
              <a:rPr lang="id-ID" sz="3000" dirty="0" smtClean="0">
                <a:latin typeface="Gravur-Condensed" panose="02000506020000020004" pitchFamily="2" charset="0"/>
              </a:rPr>
              <a:t>local </a:t>
            </a:r>
            <a:r>
              <a:rPr lang="en-US" sz="3000" dirty="0" smtClean="0">
                <a:latin typeface="Gravur-Condensed" panose="02000506020000020004" pitchFamily="2" charset="0"/>
              </a:rPr>
              <a:t>community groups with production and marketing chains, as well as</a:t>
            </a:r>
            <a:r>
              <a:rPr lang="id-ID" sz="3000" dirty="0" smtClean="0">
                <a:latin typeface="Gravur-Condensed" panose="02000506020000020004" pitchFamily="2" charset="0"/>
              </a:rPr>
              <a:t> </a:t>
            </a:r>
            <a:r>
              <a:rPr lang="en-US" sz="3000" dirty="0" smtClean="0">
                <a:latin typeface="Gravur-Condensed" panose="02000506020000020004" pitchFamily="2" charset="0"/>
              </a:rPr>
              <a:t>integrating </a:t>
            </a:r>
            <a:r>
              <a:rPr lang="id-ID" sz="3000" dirty="0" smtClean="0">
                <a:latin typeface="Gravur-Condensed" panose="02000506020000020004" pitchFamily="2" charset="0"/>
              </a:rPr>
              <a:t>community </a:t>
            </a:r>
            <a:r>
              <a:rPr lang="id-ID" sz="3000" dirty="0">
                <a:latin typeface="Gravur-Condensed" panose="02000506020000020004" pitchFamily="2" charset="0"/>
              </a:rPr>
              <a:t>needs and rights </a:t>
            </a:r>
            <a:r>
              <a:rPr lang="id-ID" sz="3000" dirty="0" smtClean="0">
                <a:latin typeface="Gravur-Condensed" panose="02000506020000020004" pitchFamily="2" charset="0"/>
              </a:rPr>
              <a:t>in</a:t>
            </a:r>
            <a:r>
              <a:rPr lang="en-US" sz="3000" dirty="0" smtClean="0">
                <a:latin typeface="Gravur-Condensed" panose="02000506020000020004" pitchFamily="2" charset="0"/>
              </a:rPr>
              <a:t>to</a:t>
            </a:r>
            <a:r>
              <a:rPr lang="id-ID" sz="3000" dirty="0" smtClean="0">
                <a:latin typeface="Gravur-Condensed" panose="02000506020000020004" pitchFamily="2" charset="0"/>
              </a:rPr>
              <a:t> </a:t>
            </a:r>
            <a:r>
              <a:rPr lang="id-ID" sz="3000" dirty="0">
                <a:latin typeface="Gravur-Condensed" panose="02000506020000020004" pitchFamily="2" charset="0"/>
              </a:rPr>
              <a:t>forest ecosystem management concepts.</a:t>
            </a:r>
            <a:endParaRPr lang="en-US" sz="3000" dirty="0">
              <a:latin typeface="Gravur-Condensed" panose="02000506020000020004" pitchFamily="2" charset="0"/>
            </a:endParaRPr>
          </a:p>
          <a:p>
            <a:pPr algn="just">
              <a:spcAft>
                <a:spcPts val="600"/>
              </a:spcAft>
              <a:defRPr/>
            </a:pPr>
            <a:endParaRPr lang="en-US" sz="3000" dirty="0" smtClean="0">
              <a:latin typeface="Gravur-Condensed" panose="02000506020000020004" pitchFamily="2" charset="0"/>
            </a:endParaRPr>
          </a:p>
          <a:p>
            <a:pPr algn="just">
              <a:spcAft>
                <a:spcPts val="600"/>
              </a:spcAft>
              <a:buSzPct val="150000"/>
              <a:defRPr/>
            </a:pPr>
            <a:r>
              <a:rPr lang="en-US" sz="3600" noProof="1" smtClean="0">
                <a:latin typeface="Gravur-Condensed" pitchFamily="2" charset="0"/>
                <a:cs typeface="Arial" charset="0"/>
              </a:rPr>
              <a:t>      </a:t>
            </a:r>
            <a:endParaRPr lang="en-US" sz="3600" noProof="1">
              <a:latin typeface="Gravur-Condensed" pitchFamily="2" charset="0"/>
              <a:cs typeface="Arial" charset="0"/>
            </a:endParaRPr>
          </a:p>
          <a:p>
            <a:pPr algn="just">
              <a:spcAft>
                <a:spcPts val="600"/>
              </a:spcAft>
              <a:buSzPct val="150000"/>
              <a:defRPr/>
            </a:pPr>
            <a:endParaRPr lang="en-US" sz="3600" noProof="1">
              <a:latin typeface="Gravur-Condensed" pitchFamily="2" charset="0"/>
              <a:cs typeface="Arial" charset="0"/>
            </a:endParaRPr>
          </a:p>
        </p:txBody>
      </p:sp>
      <p:sp>
        <p:nvSpPr>
          <p:cNvPr id="2078" name="Text Placeholder 55"/>
          <p:cNvSpPr txBox="1">
            <a:spLocks/>
          </p:cNvSpPr>
          <p:nvPr/>
        </p:nvSpPr>
        <p:spPr bwMode="auto">
          <a:xfrm>
            <a:off x="15468600" y="30861000"/>
            <a:ext cx="12573000" cy="2185214"/>
          </a:xfrm>
          <a:prstGeom prst="rect">
            <a:avLst/>
          </a:prstGeom>
          <a:noFill/>
          <a:ln w="9525">
            <a:noFill/>
            <a:miter lim="800000"/>
            <a:headEnd/>
            <a:tailEnd/>
          </a:ln>
        </p:spPr>
        <p:txBody>
          <a:bodyPr wrap="square">
            <a:spAutoFit/>
          </a:bodyPr>
          <a:lstStyle/>
          <a:p>
            <a:pPr marL="1644650" indent="-1644650"/>
            <a:r>
              <a:rPr lang="en-US" sz="3600" b="1" noProof="1" smtClean="0">
                <a:solidFill>
                  <a:schemeClr val="bg1"/>
                </a:solidFill>
                <a:latin typeface="Gravur-Condensed" pitchFamily="2" charset="0"/>
              </a:rPr>
              <a:t>Contact</a:t>
            </a:r>
            <a:r>
              <a:rPr lang="en-US" sz="3600" noProof="1" smtClean="0">
                <a:solidFill>
                  <a:schemeClr val="bg1"/>
                </a:solidFill>
                <a:latin typeface="Gravur-Condensed" pitchFamily="2" charset="0"/>
              </a:rPr>
              <a:t>s:</a:t>
            </a:r>
            <a:endParaRPr lang="en-US" sz="3600" noProof="1">
              <a:solidFill>
                <a:schemeClr val="bg1"/>
              </a:solidFill>
              <a:latin typeface="Gravur-Condensed" pitchFamily="2" charset="0"/>
            </a:endParaRPr>
          </a:p>
          <a:p>
            <a:pPr marL="1644650" indent="-1644650">
              <a:lnSpc>
                <a:spcPts val="3000"/>
              </a:lnSpc>
            </a:pPr>
            <a:r>
              <a:rPr lang="en-US" sz="2800" noProof="1" smtClean="0">
                <a:solidFill>
                  <a:schemeClr val="bg1"/>
                </a:solidFill>
                <a:latin typeface="Gravur-Condensed" pitchFamily="2" charset="0"/>
              </a:rPr>
              <a:t>Mohammad Sidiq</a:t>
            </a:r>
          </a:p>
          <a:p>
            <a:pPr marL="1644650" indent="-1644650">
              <a:lnSpc>
                <a:spcPts val="3000"/>
              </a:lnSpc>
            </a:pPr>
            <a:r>
              <a:rPr lang="en-US" sz="2800" noProof="1">
                <a:solidFill>
                  <a:schemeClr val="bg1"/>
                </a:solidFill>
                <a:latin typeface="Gravur-Condensed" pitchFamily="2" charset="0"/>
              </a:rPr>
              <a:t>Jl. Jenderal Sudirman KM 3,5 No. 2837 PO BOX </a:t>
            </a:r>
            <a:r>
              <a:rPr lang="en-US" sz="2800" noProof="1" smtClean="0">
                <a:solidFill>
                  <a:schemeClr val="bg1"/>
                </a:solidFill>
                <a:latin typeface="Gravur-Condensed" pitchFamily="2" charset="0"/>
              </a:rPr>
              <a:t>1229, Palembang, </a:t>
            </a:r>
            <a:r>
              <a:rPr lang="en-US" sz="2800" noProof="1">
                <a:solidFill>
                  <a:schemeClr val="bg1"/>
                </a:solidFill>
                <a:latin typeface="Gravur-Condensed" pitchFamily="2" charset="0"/>
              </a:rPr>
              <a:t>Sumatera </a:t>
            </a:r>
            <a:r>
              <a:rPr lang="en-US" sz="2800" noProof="1" smtClean="0">
                <a:solidFill>
                  <a:schemeClr val="bg1"/>
                </a:solidFill>
                <a:latin typeface="Gravur-Condensed" pitchFamily="2" charset="0"/>
              </a:rPr>
              <a:t>Selatan</a:t>
            </a:r>
          </a:p>
          <a:p>
            <a:pPr marL="1644650" indent="-1644650">
              <a:lnSpc>
                <a:spcPts val="3000"/>
              </a:lnSpc>
            </a:pPr>
            <a:r>
              <a:rPr lang="en-US" sz="2800" noProof="1" smtClean="0">
                <a:solidFill>
                  <a:schemeClr val="bg1"/>
                </a:solidFill>
                <a:latin typeface="Gravur-Condensed" pitchFamily="2" charset="0"/>
              </a:rPr>
              <a:t>Mobile: </a:t>
            </a:r>
            <a:r>
              <a:rPr lang="en-US" sz="2800" noProof="1">
                <a:solidFill>
                  <a:schemeClr val="bg1"/>
                </a:solidFill>
                <a:latin typeface="Gravur-Condensed" pitchFamily="2" charset="0"/>
              </a:rPr>
              <a:t>+62 811 712 9654. Email: mohammad.sidiq@giz.de</a:t>
            </a:r>
          </a:p>
          <a:p>
            <a:pPr marL="1644650" indent="-1644650">
              <a:lnSpc>
                <a:spcPts val="3000"/>
              </a:lnSpc>
            </a:pPr>
            <a:endParaRPr lang="en-US" sz="2800" noProof="1">
              <a:solidFill>
                <a:schemeClr val="bg1"/>
              </a:solidFill>
              <a:latin typeface="Gravur-Condensed" pitchFamily="2" charset="0"/>
            </a:endParaRPr>
          </a:p>
        </p:txBody>
      </p:sp>
      <p:sp>
        <p:nvSpPr>
          <p:cNvPr id="2079" name="Text Placeholder 55"/>
          <p:cNvSpPr txBox="1">
            <a:spLocks/>
          </p:cNvSpPr>
          <p:nvPr/>
        </p:nvSpPr>
        <p:spPr bwMode="auto">
          <a:xfrm>
            <a:off x="538163" y="30994350"/>
            <a:ext cx="14016037" cy="1800493"/>
          </a:xfrm>
          <a:prstGeom prst="rect">
            <a:avLst/>
          </a:prstGeom>
          <a:noFill/>
          <a:ln w="9525">
            <a:noFill/>
            <a:miter lim="800000"/>
            <a:headEnd/>
            <a:tailEnd/>
          </a:ln>
        </p:spPr>
        <p:txBody>
          <a:bodyPr>
            <a:spAutoFit/>
          </a:bodyPr>
          <a:lstStyle/>
          <a:p>
            <a:pPr marL="1644650" indent="-1644650"/>
            <a:r>
              <a:rPr lang="en-US" sz="3600" b="1" noProof="1" smtClean="0">
                <a:latin typeface="Gravur-Condensed" pitchFamily="2" charset="0"/>
              </a:rPr>
              <a:t>BIODIVERSITY AND CLIMATE CHANGE PROJECT (BIOCLIME)</a:t>
            </a:r>
            <a:endParaRPr lang="en-US" sz="3600" noProof="1">
              <a:latin typeface="Gravur-Condensed" pitchFamily="2" charset="0"/>
            </a:endParaRPr>
          </a:p>
          <a:p>
            <a:pPr marL="1644650" indent="-1644650">
              <a:lnSpc>
                <a:spcPts val="3000"/>
              </a:lnSpc>
            </a:pPr>
            <a:r>
              <a:rPr lang="en-US" sz="2800" noProof="1">
                <a:latin typeface="Gravur-Condensed" pitchFamily="2" charset="0"/>
              </a:rPr>
              <a:t>Jl. Jenderal Sudirman KM 3,5 No. 2837 PO BOX </a:t>
            </a:r>
            <a:r>
              <a:rPr lang="en-US" sz="2800" noProof="1" smtClean="0">
                <a:latin typeface="Gravur-Condensed" pitchFamily="2" charset="0"/>
              </a:rPr>
              <a:t>1229, Palembang, </a:t>
            </a:r>
            <a:r>
              <a:rPr lang="en-US" sz="2800" noProof="1">
                <a:latin typeface="Gravur-Condensed" pitchFamily="2" charset="0"/>
              </a:rPr>
              <a:t>Sumatera Selatan</a:t>
            </a:r>
          </a:p>
          <a:p>
            <a:pPr marL="1644650" indent="-1644650">
              <a:lnSpc>
                <a:spcPts val="3000"/>
              </a:lnSpc>
            </a:pPr>
            <a:r>
              <a:rPr lang="en-US" sz="2800" noProof="1">
                <a:latin typeface="Gravur-Condensed" pitchFamily="2" charset="0"/>
              </a:rPr>
              <a:t>Website: </a:t>
            </a:r>
            <a:r>
              <a:rPr lang="en-US" sz="2800" noProof="1">
                <a:latin typeface="Gravur-Condensed" pitchFamily="2" charset="0"/>
                <a:hlinkClick r:id="rId4"/>
              </a:rPr>
              <a:t>http://</a:t>
            </a:r>
            <a:r>
              <a:rPr lang="en-US" sz="2800" noProof="1" smtClean="0">
                <a:latin typeface="Gravur-Condensed" pitchFamily="2" charset="0"/>
                <a:hlinkClick r:id="rId4"/>
              </a:rPr>
              <a:t>www.bioclime.org</a:t>
            </a:r>
            <a:r>
              <a:rPr lang="en-US" sz="2800" noProof="1" smtClean="0">
                <a:latin typeface="Gravur-Condensed" pitchFamily="2" charset="0"/>
              </a:rPr>
              <a:t>; Email: </a:t>
            </a:r>
            <a:r>
              <a:rPr lang="en-US" sz="2800" u="sng" noProof="1" smtClean="0">
                <a:latin typeface="Gravur-Condensed" pitchFamily="2" charset="0"/>
                <a:hlinkClick r:id="rId5"/>
              </a:rPr>
              <a:t>bioclime@giz.de</a:t>
            </a:r>
            <a:r>
              <a:rPr lang="en-US" sz="2800" noProof="1" smtClean="0">
                <a:latin typeface="Gravur-Condensed" pitchFamily="2" charset="0"/>
              </a:rPr>
              <a:t> </a:t>
            </a:r>
          </a:p>
          <a:p>
            <a:pPr marL="1644650" indent="-1644650">
              <a:lnSpc>
                <a:spcPts val="3000"/>
              </a:lnSpc>
            </a:pPr>
            <a:r>
              <a:rPr lang="en-US" sz="2800" noProof="1" smtClean="0">
                <a:latin typeface="Gravur-Condensed" pitchFamily="2" charset="0"/>
              </a:rPr>
              <a:t>Telpon/Facsimile</a:t>
            </a:r>
            <a:r>
              <a:rPr lang="en-US" sz="2800" noProof="1">
                <a:latin typeface="Gravur-Condensed" pitchFamily="2" charset="0"/>
              </a:rPr>
              <a:t>: +</a:t>
            </a:r>
            <a:r>
              <a:rPr lang="en-US" sz="2800" noProof="1" smtClean="0">
                <a:latin typeface="Gravur-Condensed" pitchFamily="2" charset="0"/>
              </a:rPr>
              <a:t>62 711 353 176 </a:t>
            </a:r>
            <a:endParaRPr lang="en-US" sz="2800" noProof="1">
              <a:latin typeface="Gravur-Condensed" pitchFamily="2" charset="0"/>
            </a:endParaRPr>
          </a:p>
        </p:txBody>
      </p:sp>
      <p:pic>
        <p:nvPicPr>
          <p:cNvPr id="2" name="Picture 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9789" y="1328737"/>
            <a:ext cx="2081011" cy="2100263"/>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0" y="1450750"/>
            <a:ext cx="3170463" cy="1886176"/>
          </a:xfrm>
          <a:prstGeom prst="rect">
            <a:avLst/>
          </a:prstGeom>
        </p:spPr>
      </p:pic>
      <p:pic>
        <p:nvPicPr>
          <p:cNvPr id="6" name="Picture 5"/>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1201" y="1531412"/>
            <a:ext cx="2133599" cy="1745188"/>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9060" y="1481484"/>
            <a:ext cx="1460540" cy="1871316"/>
          </a:xfrm>
          <a:prstGeom prst="rect">
            <a:avLst/>
          </a:prstGeom>
        </p:spPr>
      </p:pic>
      <p:sp>
        <p:nvSpPr>
          <p:cNvPr id="30" name="Text Placeholder 55"/>
          <p:cNvSpPr txBox="1">
            <a:spLocks/>
          </p:cNvSpPr>
          <p:nvPr/>
        </p:nvSpPr>
        <p:spPr bwMode="auto">
          <a:xfrm>
            <a:off x="28117800" y="30861000"/>
            <a:ext cx="5105400" cy="1800493"/>
          </a:xfrm>
          <a:prstGeom prst="rect">
            <a:avLst/>
          </a:prstGeom>
          <a:noFill/>
          <a:ln w="9525">
            <a:noFill/>
            <a:miter lim="800000"/>
            <a:headEnd/>
            <a:tailEnd/>
          </a:ln>
        </p:spPr>
        <p:txBody>
          <a:bodyPr wrap="square">
            <a:spAutoFit/>
          </a:bodyPr>
          <a:lstStyle/>
          <a:p>
            <a:pPr marL="1644650" indent="-1644650"/>
            <a:endParaRPr lang="en-US" sz="3600" noProof="1">
              <a:solidFill>
                <a:schemeClr val="bg1"/>
              </a:solidFill>
              <a:latin typeface="Gravur-Condensed" pitchFamily="2" charset="0"/>
            </a:endParaRPr>
          </a:p>
          <a:p>
            <a:pPr marL="1644650" indent="-1644650">
              <a:lnSpc>
                <a:spcPts val="3000"/>
              </a:lnSpc>
            </a:pPr>
            <a:r>
              <a:rPr lang="en-US" sz="2800" noProof="1" smtClean="0">
                <a:solidFill>
                  <a:schemeClr val="bg1"/>
                </a:solidFill>
                <a:latin typeface="Gravur-Condensed" pitchFamily="2" charset="0"/>
              </a:rPr>
              <a:t>Berthold Haasler</a:t>
            </a:r>
          </a:p>
          <a:p>
            <a:pPr marL="1644650" indent="-1644650">
              <a:lnSpc>
                <a:spcPts val="3000"/>
              </a:lnSpc>
            </a:pPr>
            <a:r>
              <a:rPr lang="en-US" sz="2800" noProof="1" smtClean="0">
                <a:solidFill>
                  <a:schemeClr val="bg1"/>
                </a:solidFill>
                <a:latin typeface="Gravur-Condensed" pitchFamily="2" charset="0"/>
              </a:rPr>
              <a:t>Mobile: </a:t>
            </a:r>
            <a:r>
              <a:rPr lang="en-US" sz="2800" noProof="1">
                <a:solidFill>
                  <a:schemeClr val="bg1"/>
                </a:solidFill>
                <a:latin typeface="Gravur-Condensed" pitchFamily="2" charset="0"/>
              </a:rPr>
              <a:t>+62 811 847 6728. </a:t>
            </a:r>
            <a:endParaRPr lang="en-US" sz="2800" noProof="1" smtClean="0">
              <a:solidFill>
                <a:schemeClr val="bg1"/>
              </a:solidFill>
              <a:latin typeface="Gravur-Condensed" pitchFamily="2" charset="0"/>
            </a:endParaRPr>
          </a:p>
          <a:p>
            <a:pPr marL="1644650" indent="-1644650">
              <a:lnSpc>
                <a:spcPts val="3000"/>
              </a:lnSpc>
            </a:pPr>
            <a:r>
              <a:rPr lang="en-US" sz="2800" noProof="1" smtClean="0">
                <a:solidFill>
                  <a:schemeClr val="bg1"/>
                </a:solidFill>
                <a:latin typeface="Gravur-Condensed" pitchFamily="2" charset="0"/>
              </a:rPr>
              <a:t>Email: berthold.haasler@giz.de</a:t>
            </a:r>
            <a:endParaRPr lang="en-US" sz="2800" noProof="1">
              <a:solidFill>
                <a:schemeClr val="bg1"/>
              </a:solidFill>
              <a:latin typeface="Gravur-Condensed" pitchFamily="2" charset="0"/>
            </a:endParaRPr>
          </a:p>
        </p:txBody>
      </p:sp>
      <p:sp>
        <p:nvSpPr>
          <p:cNvPr id="31" name="Text Placeholder 55"/>
          <p:cNvSpPr txBox="1">
            <a:spLocks/>
          </p:cNvSpPr>
          <p:nvPr/>
        </p:nvSpPr>
        <p:spPr bwMode="auto">
          <a:xfrm>
            <a:off x="33375600" y="30841181"/>
            <a:ext cx="5105400" cy="2185214"/>
          </a:xfrm>
          <a:prstGeom prst="rect">
            <a:avLst/>
          </a:prstGeom>
          <a:noFill/>
          <a:ln w="9525">
            <a:noFill/>
            <a:miter lim="800000"/>
            <a:headEnd/>
            <a:tailEnd/>
          </a:ln>
        </p:spPr>
        <p:txBody>
          <a:bodyPr wrap="square">
            <a:spAutoFit/>
          </a:bodyPr>
          <a:lstStyle/>
          <a:p>
            <a:pPr marL="1644650" indent="-1644650"/>
            <a:endParaRPr lang="en-US" sz="3600" noProof="1">
              <a:solidFill>
                <a:schemeClr val="bg1"/>
              </a:solidFill>
              <a:latin typeface="Gravur-Condensed" pitchFamily="2" charset="0"/>
            </a:endParaRPr>
          </a:p>
          <a:p>
            <a:pPr marL="1644650" indent="-1644650">
              <a:lnSpc>
                <a:spcPts val="3000"/>
              </a:lnSpc>
            </a:pPr>
            <a:r>
              <a:rPr lang="en-US" sz="2800" noProof="1" smtClean="0">
                <a:solidFill>
                  <a:schemeClr val="bg1"/>
                </a:solidFill>
                <a:latin typeface="Gravur-Condensed" pitchFamily="2" charset="0"/>
              </a:rPr>
              <a:t>Zulfikhar</a:t>
            </a:r>
          </a:p>
          <a:p>
            <a:pPr marL="1644650" indent="-1644650">
              <a:lnSpc>
                <a:spcPts val="3000"/>
              </a:lnSpc>
            </a:pPr>
            <a:r>
              <a:rPr lang="en-US" sz="2800" noProof="1" smtClean="0">
                <a:solidFill>
                  <a:schemeClr val="bg1"/>
                </a:solidFill>
                <a:latin typeface="Gravur-Condensed" pitchFamily="2" charset="0"/>
              </a:rPr>
              <a:t>Mobile: +62 812 710 2634. </a:t>
            </a:r>
          </a:p>
          <a:p>
            <a:pPr marL="1644650" indent="-1644650">
              <a:lnSpc>
                <a:spcPts val="3000"/>
              </a:lnSpc>
            </a:pPr>
            <a:r>
              <a:rPr lang="en-US" sz="2800" noProof="1" smtClean="0">
                <a:solidFill>
                  <a:schemeClr val="bg1"/>
                </a:solidFill>
                <a:latin typeface="Gravur-Condensed" pitchFamily="2" charset="0"/>
              </a:rPr>
              <a:t>Email: zulfikhar.zl@gmail.com</a:t>
            </a:r>
          </a:p>
          <a:p>
            <a:pPr marL="1644650" indent="-1644650">
              <a:lnSpc>
                <a:spcPts val="3000"/>
              </a:lnSpc>
            </a:pPr>
            <a:endParaRPr lang="en-US" sz="2800" noProof="1">
              <a:solidFill>
                <a:schemeClr val="bg1"/>
              </a:solidFill>
              <a:latin typeface="Gravur-Condensed" pitchFamily="2" charset="0"/>
            </a:endParaRPr>
          </a:p>
        </p:txBody>
      </p:sp>
      <p:pic>
        <p:nvPicPr>
          <p:cNvPr id="8" name="Picture 7"/>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18293290"/>
            <a:ext cx="13132708" cy="10053110"/>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363825" y="7953375"/>
            <a:ext cx="13179091" cy="5915025"/>
          </a:xfrm>
          <a:prstGeom prst="rect">
            <a:avLst/>
          </a:prstGeom>
        </p:spPr>
      </p:pic>
      <p:graphicFrame>
        <p:nvGraphicFramePr>
          <p:cNvPr id="11" name="Object 10"/>
          <p:cNvGraphicFramePr>
            <a:graphicFrameLocks noChangeAspect="1"/>
          </p:cNvGraphicFramePr>
          <p:nvPr>
            <p:extLst>
              <p:ext uri="{D42A27DB-BD31-4B8C-83A1-F6EECF244321}">
                <p14:modId xmlns:p14="http://schemas.microsoft.com/office/powerpoint/2010/main" val="775132020"/>
              </p:ext>
            </p:extLst>
          </p:nvPr>
        </p:nvGraphicFramePr>
        <p:xfrm>
          <a:off x="15354300" y="13944600"/>
          <a:ext cx="13188616" cy="10153650"/>
        </p:xfrm>
        <a:graphic>
          <a:graphicData uri="http://schemas.openxmlformats.org/presentationml/2006/ole">
            <mc:AlternateContent xmlns:mc="http://schemas.openxmlformats.org/markup-compatibility/2006">
              <mc:Choice xmlns:v="urn:schemas-microsoft-com:vml" Requires="v">
                <p:oleObj spid="_x0000_s1123" name="Worksheet" r:id="rId12" imgW="5734185" imgH="3924210" progId="Excel.Sheet.12">
                  <p:embed/>
                </p:oleObj>
              </mc:Choice>
              <mc:Fallback>
                <p:oleObj name="Worksheet" r:id="rId12" imgW="5734185" imgH="3924210" progId="Excel.Sheet.12">
                  <p:embed/>
                  <p:pic>
                    <p:nvPicPr>
                      <p:cNvPr id="0" name="Picture 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54300" y="13944600"/>
                        <a:ext cx="13188616" cy="10153650"/>
                      </a:xfrm>
                      <a:prstGeom prst="rect">
                        <a:avLst/>
                      </a:prstGeom>
                      <a:noFill/>
                    </p:spPr>
                  </p:pic>
                </p:oleObj>
              </mc:Fallback>
            </mc:AlternateContent>
          </a:graphicData>
        </a:graphic>
      </p:graphicFrame>
      <p:pic>
        <p:nvPicPr>
          <p:cNvPr id="26" name="Picture 25"/>
          <p:cNvPicPr>
            <a:picLocks noChangeAspect="1"/>
          </p:cNvPicPr>
          <p:nvPr/>
        </p:nvPicPr>
        <p:blipFill rotWithShape="1">
          <a:blip r:embed="rId14" cstate="print">
            <a:extLst>
              <a:ext uri="{28A0092B-C50C-407E-A947-70E740481C1C}">
                <a14:useLocalDpi xmlns:a14="http://schemas.microsoft.com/office/drawing/2010/main" val="0"/>
              </a:ext>
            </a:extLst>
          </a:blip>
          <a:srcRect l="12506" r="7070"/>
          <a:stretch/>
        </p:blipFill>
        <p:spPr>
          <a:xfrm>
            <a:off x="29794200" y="5153021"/>
            <a:ext cx="4572000" cy="3762379"/>
          </a:xfrm>
          <a:prstGeom prst="rect">
            <a:avLst/>
          </a:prstGeom>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928675" y="5143500"/>
            <a:ext cx="4048125" cy="3771900"/>
          </a:xfrm>
          <a:prstGeom prst="rect">
            <a:avLst/>
          </a:prstGeom>
        </p:spPr>
      </p:pic>
      <p:pic>
        <p:nvPicPr>
          <p:cNvPr id="2050" name="Picture 2049"/>
          <p:cNvPicPr>
            <a:picLocks noChangeAspect="1"/>
          </p:cNvPicPr>
          <p:nvPr/>
        </p:nvPicPr>
        <p:blipFill rotWithShape="1">
          <a:blip r:embed="rId16" cstate="print">
            <a:extLst>
              <a:ext uri="{28A0092B-C50C-407E-A947-70E740481C1C}">
                <a14:useLocalDpi xmlns:a14="http://schemas.microsoft.com/office/drawing/2010/main" val="0"/>
              </a:ext>
            </a:extLst>
          </a:blip>
          <a:srcRect l="9470" r="10018"/>
          <a:stretch/>
        </p:blipFill>
        <p:spPr>
          <a:xfrm>
            <a:off x="34366201" y="5142994"/>
            <a:ext cx="4567990" cy="3772406"/>
          </a:xfrm>
          <a:prstGeom prst="rect">
            <a:avLst/>
          </a:prstGeom>
        </p:spPr>
      </p:pic>
      <p:pic>
        <p:nvPicPr>
          <p:cNvPr id="2052" name="Picture 2051"/>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623000" y="12966030"/>
            <a:ext cx="8429625" cy="7334250"/>
          </a:xfrm>
          <a:prstGeom prst="rect">
            <a:avLst/>
          </a:prstGeom>
        </p:spPr>
      </p:pic>
      <p:sp>
        <p:nvSpPr>
          <p:cNvPr id="19" name="Rectangle 18"/>
          <p:cNvSpPr/>
          <p:nvPr/>
        </p:nvSpPr>
        <p:spPr>
          <a:xfrm>
            <a:off x="32663481" y="15775903"/>
            <a:ext cx="20574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700"/>
              </a:lnSpc>
              <a:defRPr/>
            </a:pPr>
            <a:r>
              <a:rPr lang="en-US" sz="2400" noProof="1" smtClean="0">
                <a:solidFill>
                  <a:schemeClr val="bg1"/>
                </a:solidFill>
                <a:latin typeface="Gravur-CondensedBold" pitchFamily="2" charset="0"/>
              </a:rPr>
              <a:t>Partnership Management</a:t>
            </a:r>
            <a:r>
              <a:rPr lang="en-US" sz="3600" noProof="1" smtClean="0">
                <a:solidFill>
                  <a:schemeClr val="bg1"/>
                </a:solidFill>
                <a:latin typeface="Gravur-CondensedBold" pitchFamily="2" charset="0"/>
              </a:rPr>
              <a:t> </a:t>
            </a:r>
            <a:endParaRPr lang="en-US" sz="3600" noProof="1">
              <a:solidFill>
                <a:schemeClr val="bg1"/>
              </a:solidFill>
              <a:latin typeface="Gravur-CondensedBold" pitchFamily="2" charset="0"/>
            </a:endParaRPr>
          </a:p>
        </p:txBody>
      </p:sp>
      <p:sp>
        <p:nvSpPr>
          <p:cNvPr id="20" name="Rectangle 19"/>
          <p:cNvSpPr/>
          <p:nvPr/>
        </p:nvSpPr>
        <p:spPr>
          <a:xfrm>
            <a:off x="35228463" y="17181093"/>
            <a:ext cx="2971800" cy="2035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noProof="1" smtClean="0">
                <a:solidFill>
                  <a:schemeClr val="bg1"/>
                </a:solidFill>
                <a:latin typeface="Gravur-CondensedBold" pitchFamily="2" charset="0"/>
              </a:rPr>
              <a:t>Policy and Legal/Institution, Principal Forest Uses, Safeguarding and </a:t>
            </a:r>
          </a:p>
          <a:p>
            <a:pPr algn="ctr">
              <a:defRPr/>
            </a:pPr>
            <a:r>
              <a:rPr lang="en-US" sz="2400" noProof="1" smtClean="0">
                <a:solidFill>
                  <a:schemeClr val="bg1"/>
                </a:solidFill>
                <a:latin typeface="Gravur-CondensedBold" pitchFamily="2" charset="0"/>
              </a:rPr>
              <a:t>Market Value</a:t>
            </a:r>
            <a:endParaRPr lang="en-US" sz="2400" noProof="1">
              <a:solidFill>
                <a:schemeClr val="bg1"/>
              </a:solidFill>
              <a:latin typeface="Gravur-CondensedBold" pitchFamily="2" charset="0"/>
            </a:endParaRPr>
          </a:p>
        </p:txBody>
      </p:sp>
      <p:sp>
        <p:nvSpPr>
          <p:cNvPr id="18" name="Rectangle 17"/>
          <p:cNvSpPr/>
          <p:nvPr/>
        </p:nvSpPr>
        <p:spPr>
          <a:xfrm>
            <a:off x="34342137" y="13852356"/>
            <a:ext cx="20574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noProof="1" smtClean="0">
                <a:solidFill>
                  <a:schemeClr val="bg1"/>
                </a:solidFill>
                <a:latin typeface="Gravur-CondensedBold" pitchFamily="2" charset="0"/>
              </a:rPr>
              <a:t>Market</a:t>
            </a:r>
            <a:endParaRPr lang="en-US" sz="2400" noProof="1">
              <a:solidFill>
                <a:schemeClr val="bg1"/>
              </a:solidFill>
              <a:latin typeface="Gravur-CondensedBold"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3990</TotalTime>
  <Words>837</Words>
  <Application>Microsoft Office PowerPoint</Application>
  <PresentationFormat>Custom</PresentationFormat>
  <Paragraphs>129</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Gravur-Condensed</vt:lpstr>
      <vt:lpstr>Gravur-CondensedBold</vt:lpstr>
      <vt:lpstr>Office Theme</vt:lpstr>
      <vt:lpstr>Worksheet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Axioo</dc:creator>
  <cp:lastModifiedBy>Mohammad Sidiq</cp:lastModifiedBy>
  <cp:revision>307</cp:revision>
  <cp:lastPrinted>2015-10-20T05:15:20Z</cp:lastPrinted>
  <dcterms:created xsi:type="dcterms:W3CDTF">2011-06-27T03:17:43Z</dcterms:created>
  <dcterms:modified xsi:type="dcterms:W3CDTF">2015-10-20T05:17:52Z</dcterms:modified>
</cp:coreProperties>
</file>