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29819600" cy="20929600"/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3363" indent="-5211763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0AC"/>
    <a:srgbClr val="C21828"/>
    <a:srgbClr val="660033"/>
    <a:srgbClr val="990033"/>
    <a:srgbClr val="660066"/>
    <a:srgbClr val="800080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49" autoAdjust="0"/>
  </p:normalViewPr>
  <p:slideViewPr>
    <p:cSldViewPr>
      <p:cViewPr varScale="1">
        <p:scale>
          <a:sx n="14" d="100"/>
          <a:sy n="14" d="100"/>
        </p:scale>
        <p:origin x="1440" y="9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1827" cy="1051327"/>
          </a:xfrm>
          <a:prstGeom prst="rect">
            <a:avLst/>
          </a:prstGeom>
        </p:spPr>
        <p:txBody>
          <a:bodyPr vert="horz" lIns="289983" tIns="144993" rIns="289983" bIns="144993" rtlCol="0"/>
          <a:lstStyle>
            <a:lvl1pPr algn="l">
              <a:defRPr sz="3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892599" y="0"/>
            <a:ext cx="12921827" cy="1051327"/>
          </a:xfrm>
          <a:prstGeom prst="rect">
            <a:avLst/>
          </a:prstGeom>
        </p:spPr>
        <p:txBody>
          <a:bodyPr vert="horz" lIns="289983" tIns="144993" rIns="289983" bIns="144993" rtlCol="0"/>
          <a:lstStyle>
            <a:lvl1pPr algn="r">
              <a:defRPr sz="3900"/>
            </a:lvl1pPr>
          </a:lstStyle>
          <a:p>
            <a:fld id="{01593F1F-875E-4DE2-95BA-7BFC75976515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01275" y="2616200"/>
            <a:ext cx="9417050" cy="7062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83" tIns="144993" rIns="289983" bIns="1449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81960" y="10072374"/>
            <a:ext cx="23855680" cy="8241027"/>
          </a:xfrm>
          <a:prstGeom prst="rect">
            <a:avLst/>
          </a:prstGeom>
        </p:spPr>
        <p:txBody>
          <a:bodyPr vert="horz" lIns="289983" tIns="144993" rIns="289983" bIns="14499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878280"/>
            <a:ext cx="12921827" cy="1051324"/>
          </a:xfrm>
          <a:prstGeom prst="rect">
            <a:avLst/>
          </a:prstGeom>
        </p:spPr>
        <p:txBody>
          <a:bodyPr vert="horz" lIns="289983" tIns="144993" rIns="289983" bIns="144993" rtlCol="0" anchor="b"/>
          <a:lstStyle>
            <a:lvl1pPr algn="l">
              <a:defRPr sz="3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892599" y="19878280"/>
            <a:ext cx="12921827" cy="1051324"/>
          </a:xfrm>
          <a:prstGeom prst="rect">
            <a:avLst/>
          </a:prstGeom>
        </p:spPr>
        <p:txBody>
          <a:bodyPr vert="horz" lIns="289983" tIns="144993" rIns="289983" bIns="144993" rtlCol="0" anchor="b"/>
          <a:lstStyle>
            <a:lvl1pPr algn="r">
              <a:defRPr sz="3900"/>
            </a:lvl1pPr>
          </a:lstStyle>
          <a:p>
            <a:fld id="{1BB1A021-DF59-4609-BF81-30DBBA486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3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A021-DF59-4609-BF81-30DBBA4868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94DD-D29D-4135-9447-D48FBCF76EEE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9DEE-5F20-4ABE-BD9E-35331CAE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E619-81D7-4A6A-88C8-BB05D9010763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0988-FC8D-4ABF-A3FB-715D62FDB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E8F1-46FC-4007-B8E1-1653D7C2B596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BDF9-7B78-45EF-B790-443628D1C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C583-395E-464E-96D6-7FA115551F5A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B86E-B48C-46AB-94B7-27317E77E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C2F4-D376-4484-8ABA-E30F481BD6F0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942C-6E6F-442B-9F11-861B196A5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852E-BEDC-476A-B20D-32F5D4A56830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B22D-9CAE-4A07-839C-896DF3E7D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955A-ED34-40CF-9FD5-4B45775468A7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C82F-65D2-44CB-82BE-0DF3C5BD5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0A82-B611-4117-B85E-655B74116808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73B8-EA56-48E9-8BFD-AADFC7FD5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9FC7-5A78-4063-BABD-E6F4C516B8BA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1AAF-718C-4399-B5A9-08EE6F6D3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482C-8670-432C-A212-2A3F15140CAB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1DE9-59E2-4726-8D39-AB90C6CAE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ED08-C775-41EA-92D3-C5D829D52A39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C831-D894-4BAC-B12D-2AA0F073B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B8D3E-734F-42E7-969F-78902A3D8FFF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8A0D46-3666-477A-A72F-E41BA0CA0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hyperlink" Target="mailto:bioclime@giz.de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www.bioclime.org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29413200" y="11154445"/>
            <a:ext cx="13990638" cy="12192494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b="1" noProof="1" smtClean="0">
                <a:latin typeface="Gravur-Condensed" pitchFamily="2" charset="0"/>
                <a:cs typeface="Arial" pitchFamily="34" charset="0"/>
              </a:rPr>
              <a:t>			</a:t>
            </a:r>
            <a:r>
              <a:rPr lang="en-US" sz="2400" b="1" noProof="1" smtClean="0">
                <a:latin typeface="Gravur-Condensed" pitchFamily="2" charset="0"/>
                <a:cs typeface="Arial" pitchFamily="34" charset="0"/>
              </a:rPr>
              <a:t>*DSS: Decision Support System</a:t>
            </a:r>
            <a:endParaRPr lang="en-US" sz="2400" b="1" noProof="1">
              <a:latin typeface="Gravur-Condensed" pitchFamily="2" charset="0"/>
              <a:cs typeface="Arial" pitchFamily="34" charset="0"/>
            </a:endParaRPr>
          </a:p>
          <a:p>
            <a:pPr marL="1958975" indent="-1958975" algn="just" defTabSz="438912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1958975" indent="-1958975" algn="just" defTabSz="438912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1958975" indent="-1958975" algn="just" defTabSz="438912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noProof="1" smtClean="0">
                <a:latin typeface="Gravur-Condensed" pitchFamily="2" charset="0"/>
                <a:cs typeface="Arial" pitchFamily="34" charset="0"/>
              </a:rPr>
              <a:t>Figure 3. Representation of the Participatory Ecological Monitoring Scenario</a:t>
            </a:r>
            <a:endParaRPr lang="en-US" sz="3600" b="1" noProof="1">
              <a:latin typeface="Gravur-Condensed" pitchFamily="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35201" y="325437"/>
            <a:ext cx="28468638" cy="4170362"/>
          </a:xfrm>
          <a:prstGeom prst="rect">
            <a:avLst/>
          </a:prstGeom>
          <a:solidFill>
            <a:srgbClr val="C21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44800" y="1144250"/>
            <a:ext cx="27254200" cy="1446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Participatory Ecological Monitoring</a:t>
            </a:r>
            <a:endParaRPr lang="en-US" sz="8800" b="1" noProof="1">
              <a:solidFill>
                <a:schemeClr val="bg1"/>
              </a:solidFill>
              <a:latin typeface="Gravur-Condensed" pitchFamily="2" charset="0"/>
              <a:ea typeface="+mj-ea"/>
              <a:cs typeface="+mj-cs"/>
            </a:endParaRPr>
          </a:p>
        </p:txBody>
      </p:sp>
      <p:sp>
        <p:nvSpPr>
          <p:cNvPr id="2053" name="Text Placeholder 56"/>
          <p:cNvSpPr txBox="1">
            <a:spLocks/>
          </p:cNvSpPr>
          <p:nvPr/>
        </p:nvSpPr>
        <p:spPr bwMode="auto">
          <a:xfrm>
            <a:off x="15544800" y="2454275"/>
            <a:ext cx="27254199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44650" indent="-1644650" algn="ctr">
              <a:spcBef>
                <a:spcPct val="20000"/>
              </a:spcBef>
            </a:pPr>
            <a:r>
              <a:rPr lang="en-US" sz="5000" noProof="1" smtClean="0">
                <a:solidFill>
                  <a:schemeClr val="bg1"/>
                </a:solidFill>
                <a:latin typeface="Gravur-Condensed" pitchFamily="2" charset="0"/>
              </a:rPr>
              <a:t> in High Conservation Value Forest Ecosystem</a:t>
            </a:r>
            <a:r>
              <a:rPr lang="id-ID" sz="5000" noProof="1" smtClean="0">
                <a:solidFill>
                  <a:schemeClr val="bg1"/>
                </a:solidFill>
                <a:latin typeface="Gravur-Condensed" pitchFamily="2" charset="0"/>
              </a:rPr>
              <a:t>s</a:t>
            </a:r>
            <a:r>
              <a:rPr lang="en-US" sz="5000" noProof="1" smtClean="0">
                <a:solidFill>
                  <a:schemeClr val="bg1"/>
                </a:solidFill>
                <a:latin typeface="Gravur-Condensed" pitchFamily="2" charset="0"/>
              </a:rPr>
              <a:t> in South Sumatra</a:t>
            </a:r>
            <a:endParaRPr lang="en-US" sz="50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29413201" y="23346939"/>
            <a:ext cx="13990637" cy="7301335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noProof="1" smtClean="0">
                <a:latin typeface="Gravur-Condensed" pitchFamily="2" charset="0"/>
              </a:rPr>
              <a:t>Conclusions</a:t>
            </a:r>
            <a:endParaRPr lang="en-US" sz="5400" b="1" noProof="1">
              <a:latin typeface="Gravur-Condensed" pitchFamily="2" charset="0"/>
            </a:endParaRPr>
          </a:p>
          <a:p>
            <a:pPr marL="473075" indent="-473075" algn="just" defTabSz="4389120" fontAlgn="auto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3600" noProof="1" smtClean="0">
                <a:latin typeface="Gravur-Condensed" pitchFamily="2" charset="0"/>
                <a:cs typeface="Arial" pitchFamily="34" charset="0"/>
              </a:rPr>
              <a:t>The main output is the development of a decision support system for the sustainable management of high conservation value forest ecosystems.  </a:t>
            </a: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marL="473075" indent="-473075" algn="just" defTabSz="4389120" fontAlgn="auto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3600" noProof="1" smtClean="0">
                <a:latin typeface="Gravur-Condensed" pitchFamily="2" charset="0"/>
                <a:cs typeface="Arial" pitchFamily="34" charset="0"/>
              </a:rPr>
              <a:t>Intended impacts are improved understanding among stakeholder</a:t>
            </a:r>
            <a:r>
              <a:rPr lang="id-ID" sz="3600" noProof="1" smtClean="0">
                <a:latin typeface="Gravur-Condensed" pitchFamily="2" charset="0"/>
                <a:cs typeface="Arial" pitchFamily="34" charset="0"/>
              </a:rPr>
              <a:t>s</a:t>
            </a:r>
            <a:r>
              <a:rPr lang="en-US" sz="3600" noProof="1" smtClean="0">
                <a:latin typeface="Gravur-Condensed" pitchFamily="2" charset="0"/>
                <a:cs typeface="Arial" pitchFamily="34" charset="0"/>
              </a:rPr>
              <a:t> </a:t>
            </a:r>
            <a:r>
              <a:rPr lang="id-ID" sz="3600" noProof="1" smtClean="0">
                <a:latin typeface="Gravur-Condensed" pitchFamily="2" charset="0"/>
                <a:cs typeface="Arial" pitchFamily="34" charset="0"/>
              </a:rPr>
              <a:t>of the </a:t>
            </a:r>
            <a:r>
              <a:rPr lang="en-US" sz="3600" noProof="1" smtClean="0">
                <a:latin typeface="Gravur-Condensed" pitchFamily="2" charset="0"/>
                <a:cs typeface="Arial" pitchFamily="34" charset="0"/>
              </a:rPr>
              <a:t>main </a:t>
            </a:r>
            <a:r>
              <a:rPr lang="id-ID" sz="3600" noProof="1" smtClean="0">
                <a:latin typeface="Gravur-Condensed" pitchFamily="2" charset="0"/>
                <a:cs typeface="Arial" pitchFamily="34" charset="0"/>
              </a:rPr>
              <a:t>elem</a:t>
            </a:r>
            <a:r>
              <a:rPr lang="en-US" sz="3600" noProof="1" smtClean="0">
                <a:latin typeface="Gravur-Condensed" pitchFamily="2" charset="0"/>
                <a:cs typeface="Arial" pitchFamily="34" charset="0"/>
              </a:rPr>
              <a:t>en</a:t>
            </a:r>
            <a:r>
              <a:rPr lang="id-ID" sz="3600" noProof="1" smtClean="0">
                <a:latin typeface="Gravur-Condensed" pitchFamily="2" charset="0"/>
                <a:cs typeface="Arial" pitchFamily="34" charset="0"/>
              </a:rPr>
              <a:t>ts of the </a:t>
            </a:r>
            <a:r>
              <a:rPr lang="en-US" sz="3600" noProof="1" smtClean="0">
                <a:latin typeface="Gravur-Condensed" pitchFamily="2" charset="0"/>
                <a:cs typeface="Arial" pitchFamily="34" charset="0"/>
              </a:rPr>
              <a:t>system: </a:t>
            </a:r>
            <a:r>
              <a:rPr lang="en-US" sz="3600" dirty="0" smtClean="0">
                <a:latin typeface="Gravur-Condensed" pitchFamily="2" charset="0"/>
                <a:cs typeface="Arial" pitchFamily="34" charset="0"/>
              </a:rPr>
              <a:t>how </a:t>
            </a:r>
            <a:r>
              <a:rPr lang="en-US" sz="3600" dirty="0">
                <a:latin typeface="Gravur-Condensed" pitchFamily="2" charset="0"/>
                <a:cs typeface="Arial" pitchFamily="34" charset="0"/>
              </a:rPr>
              <a:t>to carry out forest ecosystem </a:t>
            </a:r>
            <a:r>
              <a:rPr lang="en-US" sz="3600" dirty="0" smtClean="0">
                <a:latin typeface="Gravur-Condensed" pitchFamily="2" charset="0"/>
                <a:cs typeface="Arial" pitchFamily="34" charset="0"/>
              </a:rPr>
              <a:t>planning; how </a:t>
            </a:r>
            <a:r>
              <a:rPr lang="en-US" sz="3600" dirty="0">
                <a:latin typeface="Gravur-Condensed" pitchFamily="2" charset="0"/>
                <a:cs typeface="Arial" pitchFamily="34" charset="0"/>
              </a:rPr>
              <a:t>to tailor activities to the </a:t>
            </a:r>
            <a:r>
              <a:rPr lang="en-US" sz="3600" dirty="0" smtClean="0">
                <a:latin typeface="Gravur-Condensed" pitchFamily="2" charset="0"/>
                <a:cs typeface="Arial" pitchFamily="34" charset="0"/>
              </a:rPr>
              <a:t>landscape; </a:t>
            </a:r>
            <a:r>
              <a:rPr lang="en-US" sz="3600" dirty="0">
                <a:latin typeface="Gravur-Condensed" pitchFamily="2" charset="0"/>
                <a:cs typeface="Arial" pitchFamily="34" charset="0"/>
              </a:rPr>
              <a:t>capacity building; </a:t>
            </a:r>
            <a:r>
              <a:rPr lang="en-US" sz="3600" dirty="0" smtClean="0">
                <a:latin typeface="Gravur-Condensed" pitchFamily="2" charset="0"/>
                <a:cs typeface="Arial" pitchFamily="34" charset="0"/>
              </a:rPr>
              <a:t>increased </a:t>
            </a:r>
            <a:r>
              <a:rPr lang="en-US" sz="3600" dirty="0">
                <a:latin typeface="Gravur-Condensed" pitchFamily="2" charset="0"/>
                <a:cs typeface="Arial" pitchFamily="34" charset="0"/>
              </a:rPr>
              <a:t>collaboration, </a:t>
            </a:r>
            <a:r>
              <a:rPr lang="en-US" sz="3600" dirty="0" smtClean="0">
                <a:latin typeface="Gravur-Condensed" pitchFamily="2" charset="0"/>
                <a:cs typeface="Arial" pitchFamily="34" charset="0"/>
              </a:rPr>
              <a:t>trust</a:t>
            </a:r>
            <a:r>
              <a:rPr lang="id-ID" sz="3600" dirty="0" smtClean="0">
                <a:latin typeface="Gravur-Condensed" pitchFamily="2" charset="0"/>
                <a:cs typeface="Arial" pitchFamily="34" charset="0"/>
              </a:rPr>
              <a:t> and </a:t>
            </a:r>
            <a:r>
              <a:rPr lang="en-US" sz="3600" dirty="0" smtClean="0">
                <a:latin typeface="Gravur-Condensed" pitchFamily="2" charset="0"/>
                <a:cs typeface="Arial" pitchFamily="34" charset="0"/>
              </a:rPr>
              <a:t>networking; and </a:t>
            </a:r>
            <a:r>
              <a:rPr lang="en-US" sz="3600" dirty="0">
                <a:latin typeface="Gravur-Condensed" pitchFamily="2" charset="0"/>
                <a:cs typeface="Arial" pitchFamily="34" charset="0"/>
              </a:rPr>
              <a:t>relationship building </a:t>
            </a:r>
            <a:r>
              <a:rPr lang="en-US" sz="3600" dirty="0" smtClean="0">
                <a:latin typeface="Gravur-Condensed" pitchFamily="2" charset="0"/>
                <a:cs typeface="Arial" pitchFamily="34" charset="0"/>
              </a:rPr>
              <a:t>(learning about each </a:t>
            </a:r>
            <a:r>
              <a:rPr lang="en-US" sz="3600" dirty="0">
                <a:latin typeface="Gravur-Condensed" pitchFamily="2" charset="0"/>
                <a:cs typeface="Arial" pitchFamily="34" charset="0"/>
              </a:rPr>
              <a:t>other's constraints</a:t>
            </a:r>
            <a:r>
              <a:rPr lang="en-US" sz="3600" dirty="0" smtClean="0">
                <a:latin typeface="Gravur-Condensed" pitchFamily="2" charset="0"/>
                <a:cs typeface="Arial" pitchFamily="34" charset="0"/>
              </a:rPr>
              <a:t>).</a:t>
            </a:r>
          </a:p>
          <a:p>
            <a:pPr marL="473075" indent="-473075" algn="just" defTabSz="4389120" fontAlgn="auto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3600" noProof="1" smtClean="0">
                <a:latin typeface="Gravur-Condensed" pitchFamily="2" charset="0"/>
                <a:cs typeface="Arial" pitchFamily="34" charset="0"/>
              </a:rPr>
              <a:t>Impacts are identifiable both through individual actions and collective actions.  </a:t>
            </a:r>
            <a:endParaRPr lang="en-US" sz="3600" noProof="1">
              <a:latin typeface="Gravur-Condensed" pitchFamily="2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935200" y="30861000"/>
            <a:ext cx="28468638" cy="1862138"/>
          </a:xfrm>
          <a:prstGeom prst="rect">
            <a:avLst/>
          </a:prstGeom>
          <a:solidFill>
            <a:srgbClr val="C21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9413200" y="4876800"/>
            <a:ext cx="13990638" cy="6277645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8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8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8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8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8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8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8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8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noProof="1">
                <a:latin typeface="Gravur-Condensed" pitchFamily="2" charset="0"/>
                <a:cs typeface="Arial" pitchFamily="34" charset="0"/>
              </a:rPr>
              <a:t>              </a:t>
            </a:r>
            <a:r>
              <a:rPr lang="en-US" sz="2800" noProof="1" smtClean="0">
                <a:latin typeface="Gravur-Condensed" pitchFamily="2" charset="0"/>
                <a:cs typeface="Arial" pitchFamily="34" charset="0"/>
              </a:rPr>
              <a:t>   </a:t>
            </a:r>
            <a:r>
              <a:rPr lang="en-US" sz="2800" b="1" noProof="1" smtClean="0">
                <a:latin typeface="Gravur-Condensed" pitchFamily="2" charset="0"/>
                <a:cs typeface="Arial" pitchFamily="34" charset="0"/>
              </a:rPr>
              <a:t>(</a:t>
            </a:r>
            <a:r>
              <a:rPr lang="en-US" sz="2800" b="1" noProof="1">
                <a:latin typeface="Gravur-Condensed" pitchFamily="2" charset="0"/>
                <a:cs typeface="Arial" pitchFamily="34" charset="0"/>
              </a:rPr>
              <a:t>A) 	               </a:t>
            </a:r>
            <a:r>
              <a:rPr lang="en-US" sz="2800" b="1" noProof="1" smtClean="0">
                <a:latin typeface="Gravur-Condensed" pitchFamily="2" charset="0"/>
                <a:cs typeface="Arial" pitchFamily="34" charset="0"/>
              </a:rPr>
              <a:t>    (</a:t>
            </a:r>
            <a:r>
              <a:rPr lang="en-US" sz="2800" b="1" noProof="1">
                <a:latin typeface="Gravur-Condensed" pitchFamily="2" charset="0"/>
                <a:cs typeface="Arial" pitchFamily="34" charset="0"/>
              </a:rPr>
              <a:t>B) 	                 </a:t>
            </a:r>
            <a:r>
              <a:rPr lang="en-US" sz="2800" b="1" noProof="1" smtClean="0">
                <a:latin typeface="Gravur-Condensed" pitchFamily="2" charset="0"/>
                <a:cs typeface="Arial" pitchFamily="34" charset="0"/>
              </a:rPr>
              <a:t>      (</a:t>
            </a:r>
            <a:r>
              <a:rPr lang="en-US" sz="2800" b="1" noProof="1">
                <a:latin typeface="Gravur-Condensed" pitchFamily="2" charset="0"/>
                <a:cs typeface="Arial" pitchFamily="34" charset="0"/>
              </a:rPr>
              <a:t>C)</a:t>
            </a:r>
          </a:p>
          <a:p>
            <a:pPr marL="2238375" indent="-2238375" algn="just" defTabSz="438912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1828800" indent="-1828800" algn="just" defTabSz="438912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noProof="1" smtClean="0">
                <a:latin typeface="Gravur-Condensed" pitchFamily="2" charset="0"/>
                <a:cs typeface="Arial" pitchFamily="34" charset="0"/>
              </a:rPr>
              <a:t>Figure 2. A</a:t>
            </a:r>
            <a:r>
              <a:rPr lang="en-US" sz="3600" b="1" noProof="1">
                <a:latin typeface="Gravur-Condensed" pitchFamily="2" charset="0"/>
                <a:cs typeface="Arial" pitchFamily="34" charset="0"/>
              </a:rPr>
              <a:t>)</a:t>
            </a:r>
            <a:r>
              <a:rPr lang="en-US" sz="3600" b="1" noProof="1" smtClean="0">
                <a:latin typeface="Gravur-Condensed" pitchFamily="2" charset="0"/>
                <a:cs typeface="Arial" pitchFamily="34" charset="0"/>
              </a:rPr>
              <a:t> </a:t>
            </a:r>
            <a:r>
              <a:rPr lang="en-US" sz="3600" b="1" noProof="1">
                <a:latin typeface="Gravur-Condensed" pitchFamily="2" charset="0"/>
                <a:cs typeface="Arial" pitchFamily="34" charset="0"/>
              </a:rPr>
              <a:t>Forest and Land fire hotspots; </a:t>
            </a:r>
            <a:r>
              <a:rPr lang="en-US" sz="3600" b="1" noProof="1" smtClean="0">
                <a:latin typeface="Gravur-Condensed" pitchFamily="2" charset="0"/>
                <a:cs typeface="Arial" pitchFamily="34" charset="0"/>
              </a:rPr>
              <a:t>B) Ground truthing for fire monitoring; and C</a:t>
            </a:r>
            <a:r>
              <a:rPr lang="en-US" sz="3600" b="1" noProof="1">
                <a:latin typeface="Gravur-Condensed" pitchFamily="2" charset="0"/>
                <a:cs typeface="Arial" pitchFamily="34" charset="0"/>
              </a:rPr>
              <a:t>)</a:t>
            </a:r>
            <a:r>
              <a:rPr lang="en-US" sz="3600" b="1" noProof="1" smtClean="0">
                <a:latin typeface="Gravur-Condensed" pitchFamily="2" charset="0"/>
                <a:cs typeface="Arial" pitchFamily="34" charset="0"/>
              </a:rPr>
              <a:t> Data analysis by stakeholder</a:t>
            </a:r>
            <a:r>
              <a:rPr lang="id-ID" sz="3600" b="1" noProof="1" smtClean="0">
                <a:latin typeface="Gravur-Condensed" pitchFamily="2" charset="0"/>
                <a:cs typeface="Arial" pitchFamily="34" charset="0"/>
              </a:rPr>
              <a:t>s</a:t>
            </a: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800" noProof="1">
              <a:latin typeface="Gravur-Condensed" pitchFamily="2" charset="0"/>
            </a:endParaRPr>
          </a:p>
        </p:txBody>
      </p:sp>
      <p:pic>
        <p:nvPicPr>
          <p:cNvPr id="2061" name="Picture 22" descr="Roda_Gea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79256" y="12179970"/>
            <a:ext cx="8421687" cy="733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457200" y="4860925"/>
            <a:ext cx="13990638" cy="25771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noProof="1" smtClean="0">
                <a:latin typeface="Gravur-Condensed" pitchFamily="2" charset="0"/>
              </a:rPr>
              <a:t>Introduction</a:t>
            </a: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0"/>
              </a:spcAft>
            </a:pPr>
            <a:r>
              <a:rPr lang="id-ID" sz="3600" dirty="0">
                <a:latin typeface="Gravur-Condensed" panose="02000506020000020004" pitchFamily="2" charset="0"/>
              </a:rPr>
              <a:t>In order to </a:t>
            </a:r>
            <a:r>
              <a:rPr lang="en-US" sz="3600" dirty="0">
                <a:latin typeface="Gravur-Condensed" panose="02000506020000020004" pitchFamily="2" charset="0"/>
              </a:rPr>
              <a:t>ensure </a:t>
            </a:r>
            <a:r>
              <a:rPr lang="id-ID" sz="3600" dirty="0">
                <a:latin typeface="Gravur-Condensed" panose="02000506020000020004" pitchFamily="2" charset="0"/>
              </a:rPr>
              <a:t>the </a:t>
            </a:r>
            <a:r>
              <a:rPr lang="en-US" sz="3600" dirty="0">
                <a:latin typeface="Gravur-Condensed" panose="02000506020000020004" pitchFamily="2" charset="0"/>
              </a:rPr>
              <a:t>sustainability of </a:t>
            </a:r>
            <a:r>
              <a:rPr lang="en-US" sz="3600" dirty="0" smtClean="0">
                <a:latin typeface="Gravur-Condensed" panose="02000506020000020004" pitchFamily="2" charset="0"/>
              </a:rPr>
              <a:t>the structures </a:t>
            </a:r>
            <a:r>
              <a:rPr lang="en-US" sz="3600" dirty="0">
                <a:latin typeface="Gravur-Condensed" panose="02000506020000020004" pitchFamily="2" charset="0"/>
              </a:rPr>
              <a:t>and functions of forest </a:t>
            </a:r>
            <a:r>
              <a:rPr lang="en-US" sz="3600" dirty="0" smtClean="0">
                <a:latin typeface="Gravur-Condensed" panose="02000506020000020004" pitchFamily="2" charset="0"/>
              </a:rPr>
              <a:t>ecosystems</a:t>
            </a:r>
            <a:r>
              <a:rPr lang="id-ID" sz="3600" dirty="0" smtClean="0">
                <a:latin typeface="Gravur-Condensed" panose="02000506020000020004" pitchFamily="2" charset="0"/>
              </a:rPr>
              <a:t>,</a:t>
            </a:r>
            <a:r>
              <a:rPr lang="en-US" sz="3600" dirty="0" smtClean="0">
                <a:latin typeface="Gravur-Condensed" panose="02000506020000020004" pitchFamily="2" charset="0"/>
              </a:rPr>
              <a:t> </a:t>
            </a:r>
            <a:r>
              <a:rPr lang="en-US" sz="3600" dirty="0">
                <a:latin typeface="Gravur-Condensed" panose="02000506020000020004" pitchFamily="2" charset="0"/>
              </a:rPr>
              <a:t>a reliable </a:t>
            </a:r>
            <a:r>
              <a:rPr lang="id-ID" sz="3600" dirty="0">
                <a:latin typeface="Gravur-Condensed" panose="02000506020000020004" pitchFamily="2" charset="0"/>
              </a:rPr>
              <a:t>monitoring system is indispensable. </a:t>
            </a:r>
            <a:r>
              <a:rPr lang="en-US" sz="3600" dirty="0" smtClean="0">
                <a:latin typeface="Gravur-Condensed" panose="02000506020000020004" pitchFamily="2" charset="0"/>
              </a:rPr>
              <a:t>The c</a:t>
            </a:r>
            <a:r>
              <a:rPr lang="id-ID" sz="3600" dirty="0" smtClean="0">
                <a:latin typeface="Gravur-Condensed" panose="02000506020000020004" pitchFamily="2" charset="0"/>
              </a:rPr>
              <a:t>urrent</a:t>
            </a:r>
            <a:r>
              <a:rPr lang="en-US" sz="3600" dirty="0" smtClean="0">
                <a:latin typeface="Gravur-Condensed" panose="02000506020000020004" pitchFamily="2" charset="0"/>
              </a:rPr>
              <a:t> systems for </a:t>
            </a:r>
            <a:r>
              <a:rPr lang="id-ID" sz="3600" dirty="0" smtClean="0">
                <a:latin typeface="Gravur-Condensed" panose="02000506020000020004" pitchFamily="2" charset="0"/>
              </a:rPr>
              <a:t>monitoring </a:t>
            </a:r>
            <a:r>
              <a:rPr lang="id-ID" sz="3600" dirty="0">
                <a:latin typeface="Gravur-Condensed" panose="02000506020000020004" pitchFamily="2" charset="0"/>
              </a:rPr>
              <a:t>and </a:t>
            </a:r>
            <a:r>
              <a:rPr lang="en-US" sz="3600" dirty="0" smtClean="0">
                <a:latin typeface="Gravur-Condensed" panose="02000506020000020004" pitchFamily="2" charset="0"/>
              </a:rPr>
              <a:t>evaluating forest ecosystem </a:t>
            </a:r>
            <a:r>
              <a:rPr lang="id-ID" sz="3600" dirty="0" smtClean="0">
                <a:latin typeface="Gravur-Condensed" panose="02000506020000020004" pitchFamily="2" charset="0"/>
              </a:rPr>
              <a:t>status </a:t>
            </a:r>
            <a:r>
              <a:rPr lang="id-ID" sz="3600" dirty="0">
                <a:latin typeface="Gravur-Condensed" panose="02000506020000020004" pitchFamily="2" charset="0"/>
              </a:rPr>
              <a:t>and trends </a:t>
            </a:r>
            <a:r>
              <a:rPr lang="id-ID" sz="3600" dirty="0" smtClean="0">
                <a:latin typeface="Gravur-Condensed" panose="02000506020000020004" pitchFamily="2" charset="0"/>
              </a:rPr>
              <a:t>in </a:t>
            </a:r>
            <a:r>
              <a:rPr lang="id-ID" sz="3600" dirty="0">
                <a:latin typeface="Gravur-Condensed" panose="02000506020000020004" pitchFamily="2" charset="0"/>
              </a:rPr>
              <a:t>South Sumatra are inadequate and </a:t>
            </a:r>
            <a:r>
              <a:rPr lang="en-US" sz="3600" dirty="0" smtClean="0">
                <a:latin typeface="Gravur-Condensed" panose="02000506020000020004" pitchFamily="2" charset="0"/>
              </a:rPr>
              <a:t>inconsistent</a:t>
            </a:r>
            <a:r>
              <a:rPr lang="id-ID" sz="3600" dirty="0" smtClean="0">
                <a:latin typeface="Gravur-Condensed" panose="02000506020000020004" pitchFamily="2" charset="0"/>
              </a:rPr>
              <a:t>.</a:t>
            </a:r>
            <a:endParaRPr lang="en-US" sz="36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0"/>
              </a:spcAft>
            </a:pPr>
            <a:endParaRPr lang="id-ID" sz="3600" dirty="0">
              <a:latin typeface="Gravur-Condensed" panose="02000506020000020004" pitchFamily="2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Gravur-Condensed" panose="02000506020000020004" pitchFamily="2" charset="0"/>
              </a:rPr>
              <a:t>Participatory Ecological Monitoring [PEM] is an initiative that </a:t>
            </a:r>
            <a:r>
              <a:rPr lang="en-US" sz="3600" dirty="0" smtClean="0">
                <a:latin typeface="Gravur-Condensed" panose="02000506020000020004" pitchFamily="2" charset="0"/>
              </a:rPr>
              <a:t>adopts </a:t>
            </a:r>
            <a:r>
              <a:rPr lang="en-US" sz="3600" dirty="0">
                <a:latin typeface="Gravur-Condensed" panose="02000506020000020004" pitchFamily="2" charset="0"/>
              </a:rPr>
              <a:t>a participatory </a:t>
            </a:r>
            <a:r>
              <a:rPr lang="en-US" sz="3600" dirty="0" smtClean="0">
                <a:latin typeface="Gravur-Condensed" panose="02000506020000020004" pitchFamily="2" charset="0"/>
              </a:rPr>
              <a:t>approach </a:t>
            </a:r>
            <a:r>
              <a:rPr lang="en-US" sz="3600" dirty="0">
                <a:latin typeface="Gravur-Condensed" panose="02000506020000020004" pitchFamily="2" charset="0"/>
              </a:rPr>
              <a:t>to </a:t>
            </a:r>
            <a:r>
              <a:rPr lang="en-US" sz="3600" dirty="0" smtClean="0">
                <a:latin typeface="Gravur-Condensed" panose="02000506020000020004" pitchFamily="2" charset="0"/>
              </a:rPr>
              <a:t>analyzing </a:t>
            </a:r>
            <a:r>
              <a:rPr lang="en-US" sz="3600" dirty="0">
                <a:latin typeface="Gravur-Condensed" panose="02000506020000020004" pitchFamily="2" charset="0"/>
              </a:rPr>
              <a:t>potential sources of interference </a:t>
            </a:r>
            <a:r>
              <a:rPr lang="en-US" sz="3600" dirty="0" smtClean="0">
                <a:latin typeface="Gravur-Condensed" panose="02000506020000020004" pitchFamily="2" charset="0"/>
              </a:rPr>
              <a:t>to</a:t>
            </a:r>
            <a:r>
              <a:rPr lang="id-ID" sz="3600" dirty="0" smtClean="0">
                <a:latin typeface="Gravur-Condensed" panose="02000506020000020004" pitchFamily="2" charset="0"/>
              </a:rPr>
              <a:t> </a:t>
            </a:r>
            <a:r>
              <a:rPr lang="en-US" sz="3600" dirty="0" smtClean="0">
                <a:latin typeface="Gravur-Condensed" panose="02000506020000020004" pitchFamily="2" charset="0"/>
              </a:rPr>
              <a:t>forest ecosystem</a:t>
            </a:r>
            <a:r>
              <a:rPr lang="id-ID" sz="3600" dirty="0" smtClean="0">
                <a:latin typeface="Gravur-Condensed" panose="02000506020000020004" pitchFamily="2" charset="0"/>
              </a:rPr>
              <a:t>s</a:t>
            </a:r>
            <a:r>
              <a:rPr lang="en-US" sz="3600" dirty="0" smtClean="0">
                <a:latin typeface="Gravur-Condensed" panose="02000506020000020004" pitchFamily="2" charset="0"/>
              </a:rPr>
              <a:t> </a:t>
            </a:r>
            <a:r>
              <a:rPr lang="en-US" sz="3600" dirty="0">
                <a:latin typeface="Gravur-Condensed" panose="02000506020000020004" pitchFamily="2" charset="0"/>
              </a:rPr>
              <a:t>and the </a:t>
            </a:r>
            <a:r>
              <a:rPr lang="id-ID" sz="3600" dirty="0">
                <a:latin typeface="Gravur-Condensed" panose="02000506020000020004" pitchFamily="2" charset="0"/>
              </a:rPr>
              <a:t>probability </a:t>
            </a:r>
            <a:r>
              <a:rPr lang="en-US" sz="3600" dirty="0">
                <a:latin typeface="Gravur-Condensed" panose="02000506020000020004" pitchFamily="2" charset="0"/>
              </a:rPr>
              <a:t>of </a:t>
            </a:r>
            <a:r>
              <a:rPr lang="en-US" sz="3600" dirty="0" smtClean="0">
                <a:latin typeface="Gravur-Condensed" panose="02000506020000020004" pitchFamily="2" charset="0"/>
              </a:rPr>
              <a:t>disturbances </a:t>
            </a:r>
            <a:r>
              <a:rPr lang="en-US" sz="3600" dirty="0">
                <a:latin typeface="Gravur-Condensed" panose="02000506020000020004" pitchFamily="2" charset="0"/>
              </a:rPr>
              <a:t>to biodiversity, </a:t>
            </a:r>
            <a:r>
              <a:rPr lang="en-US" sz="3600" dirty="0" smtClean="0">
                <a:latin typeface="Gravur-Condensed" panose="02000506020000020004" pitchFamily="2" charset="0"/>
              </a:rPr>
              <a:t>as well as </a:t>
            </a:r>
            <a:r>
              <a:rPr lang="en-US" sz="3600" dirty="0">
                <a:latin typeface="Gravur-Condensed" panose="02000506020000020004" pitchFamily="2" charset="0"/>
              </a:rPr>
              <a:t>social and economic vulnerability. </a:t>
            </a:r>
            <a:r>
              <a:rPr lang="en-US" sz="3600" dirty="0" err="1" smtClean="0">
                <a:latin typeface="Gravur-Condensed" panose="02000506020000020004" pitchFamily="2" charset="0"/>
              </a:rPr>
              <a:t>PEM</a:t>
            </a:r>
            <a:r>
              <a:rPr lang="en-US" sz="3600" dirty="0" smtClean="0">
                <a:latin typeface="Gravur-Condensed" panose="02000506020000020004" pitchFamily="2" charset="0"/>
              </a:rPr>
              <a:t> </a:t>
            </a:r>
            <a:r>
              <a:rPr lang="en-US" sz="3600" dirty="0">
                <a:latin typeface="Gravur-Condensed" panose="02000506020000020004" pitchFamily="2" charset="0"/>
              </a:rPr>
              <a:t>refers to the systematic steps correspond</a:t>
            </a:r>
            <a:r>
              <a:rPr lang="id-ID" sz="3600" dirty="0">
                <a:latin typeface="Gravur-Condensed" panose="02000506020000020004" pitchFamily="2" charset="0"/>
              </a:rPr>
              <a:t>ing to </a:t>
            </a:r>
            <a:r>
              <a:rPr lang="en-US" sz="3600" dirty="0">
                <a:latin typeface="Gravur-Condensed" panose="02000506020000020004" pitchFamily="2" charset="0"/>
              </a:rPr>
              <a:t>the local context. In </a:t>
            </a:r>
            <a:r>
              <a:rPr lang="en-US" sz="3600" dirty="0" smtClean="0">
                <a:latin typeface="Gravur-Condensed" panose="02000506020000020004" pitchFamily="2" charset="0"/>
              </a:rPr>
              <a:t>particular, </a:t>
            </a:r>
            <a:r>
              <a:rPr lang="en-US" sz="3600" dirty="0" err="1" smtClean="0">
                <a:latin typeface="Gravur-Condensed" panose="02000506020000020004" pitchFamily="2" charset="0"/>
              </a:rPr>
              <a:t>PEM</a:t>
            </a:r>
            <a:r>
              <a:rPr lang="en-US" sz="3600" dirty="0" smtClean="0">
                <a:latin typeface="Gravur-Condensed" panose="02000506020000020004" pitchFamily="2" charset="0"/>
              </a:rPr>
              <a:t> uses </a:t>
            </a:r>
            <a:r>
              <a:rPr lang="id-ID" sz="3600" dirty="0" smtClean="0">
                <a:latin typeface="Gravur-Condensed" panose="02000506020000020004" pitchFamily="2" charset="0"/>
              </a:rPr>
              <a:t>a </a:t>
            </a:r>
            <a:r>
              <a:rPr lang="en-US" sz="3600" dirty="0">
                <a:latin typeface="Gravur-Condensed" panose="02000506020000020004" pitchFamily="2" charset="0"/>
              </a:rPr>
              <a:t>participatory </a:t>
            </a:r>
            <a:r>
              <a:rPr lang="en-US" sz="3600" dirty="0" smtClean="0">
                <a:latin typeface="Gravur-Condensed" panose="02000506020000020004" pitchFamily="2" charset="0"/>
              </a:rPr>
              <a:t>decision-making approach to </a:t>
            </a:r>
            <a:r>
              <a:rPr lang="en-US" sz="3600" dirty="0">
                <a:latin typeface="Gravur-Condensed" panose="02000506020000020004" pitchFamily="2" charset="0"/>
              </a:rPr>
              <a:t>analyze </a:t>
            </a:r>
            <a:r>
              <a:rPr lang="en-US" sz="3600" dirty="0" smtClean="0">
                <a:latin typeface="Gravur-Condensed" panose="02000506020000020004" pitchFamily="2" charset="0"/>
              </a:rPr>
              <a:t>the social and economic aspects and comparative vulnerability of </a:t>
            </a:r>
            <a:r>
              <a:rPr lang="en-US" sz="3600" dirty="0">
                <a:latin typeface="Gravur-Condensed" panose="02000506020000020004" pitchFamily="2" charset="0"/>
              </a:rPr>
              <a:t>each forest ecosystem </a:t>
            </a:r>
            <a:r>
              <a:rPr lang="en-US" sz="3600" dirty="0" smtClean="0">
                <a:latin typeface="Gravur-Condensed" panose="02000506020000020004" pitchFamily="2" charset="0"/>
              </a:rPr>
              <a:t>type in terms of </a:t>
            </a:r>
            <a:r>
              <a:rPr lang="en-US" sz="3600" dirty="0">
                <a:latin typeface="Gravur-Condensed" panose="02000506020000020004" pitchFamily="2" charset="0"/>
              </a:rPr>
              <a:t>interference and </a:t>
            </a:r>
            <a:r>
              <a:rPr lang="en-US" sz="3600" dirty="0" smtClean="0">
                <a:latin typeface="Gravur-Condensed" panose="02000506020000020004" pitchFamily="2" charset="0"/>
              </a:rPr>
              <a:t>possible </a:t>
            </a:r>
            <a:r>
              <a:rPr lang="en-US" sz="3600" dirty="0">
                <a:latin typeface="Gravur-Condensed" panose="02000506020000020004" pitchFamily="2" charset="0"/>
              </a:rPr>
              <a:t>"causes and pressure" to forest </a:t>
            </a:r>
            <a:r>
              <a:rPr lang="en-US" sz="3600" dirty="0" smtClean="0">
                <a:latin typeface="Gravur-Condensed" panose="02000506020000020004" pitchFamily="2" charset="0"/>
              </a:rPr>
              <a:t>biodiversity.</a:t>
            </a: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latin typeface="Gravur-Condensed" panose="02000506020000020004" pitchFamily="2" charset="0"/>
              </a:rPr>
              <a:t>  </a:t>
            </a:r>
            <a:endParaRPr lang="id-ID" sz="3600" dirty="0">
              <a:latin typeface="Gravur-Condensed" panose="02000506020000020004" pitchFamily="2" charset="0"/>
            </a:endParaRPr>
          </a:p>
          <a:p>
            <a:pPr algn="just">
              <a:spcAft>
                <a:spcPts val="2400"/>
              </a:spcAft>
            </a:pPr>
            <a:r>
              <a:rPr lang="en-US" sz="3600" dirty="0" smtClean="0">
                <a:latin typeface="Gravur-Condensed" panose="02000506020000020004" pitchFamily="2" charset="0"/>
              </a:rPr>
              <a:t>Lessons </a:t>
            </a:r>
            <a:r>
              <a:rPr lang="en-US" sz="3600" dirty="0">
                <a:latin typeface="Gravur-Condensed" panose="02000506020000020004" pitchFamily="2" charset="0"/>
              </a:rPr>
              <a:t>Learned from </a:t>
            </a:r>
            <a:r>
              <a:rPr lang="en-US" sz="3600" dirty="0" err="1">
                <a:latin typeface="Gravur-Condensed" panose="02000506020000020004" pitchFamily="2" charset="0"/>
              </a:rPr>
              <a:t>BIOCLIME</a:t>
            </a:r>
            <a:r>
              <a:rPr lang="en-US" sz="3600" dirty="0">
                <a:latin typeface="Gravur-Condensed" panose="02000506020000020004" pitchFamily="2" charset="0"/>
              </a:rPr>
              <a:t> </a:t>
            </a:r>
            <a:r>
              <a:rPr lang="en-US" sz="3600" dirty="0" smtClean="0">
                <a:latin typeface="Gravur-Condensed" panose="02000506020000020004" pitchFamily="2" charset="0"/>
              </a:rPr>
              <a:t>describe this scenario </a:t>
            </a:r>
            <a:r>
              <a:rPr lang="en-US" sz="3600" dirty="0">
                <a:latin typeface="Gravur-Condensed" panose="02000506020000020004" pitchFamily="2" charset="0"/>
              </a:rPr>
              <a:t>in high </a:t>
            </a:r>
            <a:r>
              <a:rPr lang="en-US" sz="3600" dirty="0" smtClean="0">
                <a:latin typeface="Gravur-Condensed" panose="02000506020000020004" pitchFamily="2" charset="0"/>
              </a:rPr>
              <a:t>conservation value </a:t>
            </a:r>
            <a:r>
              <a:rPr lang="en-US" sz="3600" dirty="0">
                <a:latin typeface="Gravur-Condensed" panose="02000506020000020004" pitchFamily="2" charset="0"/>
              </a:rPr>
              <a:t>forest ecosystem</a:t>
            </a:r>
            <a:r>
              <a:rPr lang="id-ID" sz="3600" dirty="0">
                <a:latin typeface="Gravur-Condensed" panose="02000506020000020004" pitchFamily="2" charset="0"/>
              </a:rPr>
              <a:t>s in </a:t>
            </a:r>
            <a:r>
              <a:rPr lang="id-ID" sz="3600" dirty="0" smtClean="0">
                <a:latin typeface="Gravur-Condensed" panose="02000506020000020004" pitchFamily="2" charset="0"/>
              </a:rPr>
              <a:t>Sout</a:t>
            </a:r>
            <a:r>
              <a:rPr lang="en-US" sz="3600" dirty="0" smtClean="0">
                <a:latin typeface="Gravur-Condensed" panose="02000506020000020004" pitchFamily="2" charset="0"/>
              </a:rPr>
              <a:t>h</a:t>
            </a:r>
            <a:r>
              <a:rPr lang="id-ID" sz="3600" dirty="0" smtClean="0">
                <a:latin typeface="Gravur-Condensed" panose="02000506020000020004" pitchFamily="2" charset="0"/>
              </a:rPr>
              <a:t> Sumatra.</a:t>
            </a:r>
            <a:endParaRPr lang="en-US" sz="3600" dirty="0" smtClean="0">
              <a:latin typeface="Gravur-Condensed" panose="02000506020000020004" pitchFamily="2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noProof="1" smtClean="0">
                <a:latin typeface="Gravur-Condensed" pitchFamily="2" charset="0"/>
              </a:rPr>
              <a:t>Methods</a:t>
            </a:r>
            <a:endParaRPr lang="en-US" sz="5400" b="1" noProof="1">
              <a:latin typeface="Gravur-Condensed" pitchFamily="2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r>
              <a:rPr lang="id-ID" sz="3600" noProof="1">
                <a:latin typeface="Gravur-Condensed" pitchFamily="2" charset="0"/>
                <a:cs typeface="Arial" pitchFamily="34" charset="0"/>
              </a:rPr>
              <a:t> </a:t>
            </a: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r>
              <a:rPr lang="en-US" sz="3600" noProof="1">
                <a:latin typeface="Gravur-Condensed" pitchFamily="2" charset="0"/>
                <a:cs typeface="Arial" pitchFamily="34" charset="0"/>
              </a:rPr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485943" y="13018170"/>
            <a:ext cx="2057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noProof="1" smtClean="0">
                <a:latin typeface="Gravur-CondensedBold" pitchFamily="2" charset="0"/>
              </a:rPr>
              <a:t>DSS</a:t>
            </a:r>
            <a:endParaRPr lang="en-US" sz="3600" noProof="1">
              <a:latin typeface="Gravur-CondensedBold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885743" y="14999370"/>
            <a:ext cx="2057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noProof="1" smtClean="0">
                <a:latin typeface="Gravur-CondensedBold" pitchFamily="2" charset="0"/>
              </a:rPr>
              <a:t>Collaboration</a:t>
            </a:r>
            <a:endParaRPr lang="en-US" sz="3600" noProof="1">
              <a:latin typeface="Gravur-CondensedBold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00343" y="16142370"/>
            <a:ext cx="29718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noProof="1" smtClean="0">
                <a:latin typeface="Gravur-CondensedBold" pitchFamily="2" charset="0"/>
              </a:rPr>
              <a:t>Capacity building</a:t>
            </a:r>
            <a:endParaRPr lang="en-US" sz="3600" noProof="1">
              <a:latin typeface="Gravur-CondensedBold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000543" y="11705308"/>
            <a:ext cx="5410200" cy="2416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600" b="1" noProof="1" smtClean="0">
                <a:solidFill>
                  <a:schemeClr val="tx1"/>
                </a:solidFill>
                <a:latin typeface="Gravur-CondensedBold" pitchFamily="2" charset="0"/>
              </a:rPr>
              <a:t>Opportunites:</a:t>
            </a:r>
            <a:endParaRPr lang="en-US" sz="3600" noProof="1">
              <a:solidFill>
                <a:schemeClr val="tx1"/>
              </a:solidFill>
              <a:latin typeface="Gravur-CondensedBold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noProof="1" smtClean="0">
                <a:solidFill>
                  <a:schemeClr val="tx1"/>
                </a:solidFill>
                <a:latin typeface="Gravur-CondensedBold" pitchFamily="2" charset="0"/>
              </a:rPr>
              <a:t>Filling gaps</a:t>
            </a:r>
            <a:endParaRPr lang="en-US" sz="3200" noProof="1">
              <a:solidFill>
                <a:schemeClr val="tx1"/>
              </a:solidFill>
              <a:latin typeface="Gravur-CondensedBold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noProof="1">
                <a:solidFill>
                  <a:schemeClr val="tx1"/>
                </a:solidFill>
                <a:latin typeface="Gravur-CondensedBold" pitchFamily="2" charset="0"/>
              </a:rPr>
              <a:t> </a:t>
            </a:r>
            <a:r>
              <a:rPr lang="en-US" sz="3200" noProof="1" smtClean="0">
                <a:solidFill>
                  <a:schemeClr val="tx1"/>
                </a:solidFill>
                <a:latin typeface="Gravur-CondensedBold" pitchFamily="2" charset="0"/>
              </a:rPr>
              <a:t>Influencing decision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d-ID" sz="3200" noProof="1" smtClean="0">
                <a:solidFill>
                  <a:schemeClr val="tx1"/>
                </a:solidFill>
                <a:latin typeface="Gravur-CondensedBold" pitchFamily="2" charset="0"/>
              </a:rPr>
              <a:t> </a:t>
            </a:r>
            <a:r>
              <a:rPr lang="en-US" sz="3200" noProof="1" smtClean="0">
                <a:solidFill>
                  <a:schemeClr val="tx1"/>
                </a:solidFill>
                <a:latin typeface="Gravur-CondensedBold" pitchFamily="2" charset="0"/>
              </a:rPr>
              <a:t>Long-term impact</a:t>
            </a:r>
            <a:endParaRPr lang="en-US" sz="3200" noProof="1">
              <a:solidFill>
                <a:schemeClr val="tx1"/>
              </a:solidFill>
              <a:latin typeface="Gravur-CondensedBold" pitchFamily="2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3600" noProof="1">
              <a:solidFill>
                <a:schemeClr val="tx1"/>
              </a:solidFill>
              <a:latin typeface="Gravur-CondensedBold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58175" y="16002000"/>
            <a:ext cx="3623425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400" b="1" noProof="1" smtClean="0">
                <a:solidFill>
                  <a:schemeClr val="tx1"/>
                </a:solidFill>
                <a:latin typeface="Gravur-CondensedBold" pitchFamily="2" charset="0"/>
              </a:rPr>
              <a:t>Enabling conditions</a:t>
            </a:r>
            <a:r>
              <a:rPr lang="en-US" sz="3400" noProof="1" smtClean="0">
                <a:solidFill>
                  <a:schemeClr val="tx1"/>
                </a:solidFill>
                <a:latin typeface="Gravur-CondensedBold" pitchFamily="2" charset="0"/>
              </a:rPr>
              <a:t>:</a:t>
            </a:r>
            <a:endParaRPr lang="en-US" sz="3400" noProof="1">
              <a:solidFill>
                <a:schemeClr val="tx1"/>
              </a:solidFill>
              <a:latin typeface="Gravur-CondensedBold" pitchFamily="2" charset="0"/>
            </a:endParaRPr>
          </a:p>
          <a:p>
            <a:pPr marL="409575" indent="-409575">
              <a:buFont typeface="Arial" pitchFamily="34" charset="0"/>
              <a:buChar char="•"/>
              <a:defRPr/>
            </a:pPr>
            <a:r>
              <a:rPr lang="en-US" sz="3200" noProof="1" smtClean="0">
                <a:solidFill>
                  <a:schemeClr val="tx1"/>
                </a:solidFill>
                <a:latin typeface="Gravur-CondensedBold" pitchFamily="2" charset="0"/>
              </a:rPr>
              <a:t>Policies</a:t>
            </a:r>
            <a:endParaRPr lang="en-US" sz="3200" noProof="1">
              <a:solidFill>
                <a:schemeClr val="tx1"/>
              </a:solidFill>
              <a:latin typeface="Gravur-CondensedBold" pitchFamily="2" charset="0"/>
            </a:endParaRPr>
          </a:p>
          <a:p>
            <a:pPr marL="409575" indent="-409575">
              <a:buFont typeface="Arial" pitchFamily="34" charset="0"/>
              <a:buChar char="•"/>
              <a:defRPr/>
            </a:pPr>
            <a:r>
              <a:rPr lang="en-US" sz="3200" noProof="1" smtClean="0">
                <a:solidFill>
                  <a:schemeClr val="tx1"/>
                </a:solidFill>
                <a:latin typeface="Gravur-CondensedBold" pitchFamily="2" charset="0"/>
              </a:rPr>
              <a:t>Capacity </a:t>
            </a:r>
            <a:r>
              <a:rPr lang="en-US" sz="3200" noProof="1">
                <a:solidFill>
                  <a:schemeClr val="tx1"/>
                </a:solidFill>
                <a:latin typeface="Gravur-CondensedBold" pitchFamily="2" charset="0"/>
              </a:rPr>
              <a:t>building   </a:t>
            </a:r>
          </a:p>
          <a:p>
            <a:pPr marL="409575" indent="-409575">
              <a:buFont typeface="Arial" pitchFamily="34" charset="0"/>
              <a:buChar char="•"/>
              <a:defRPr/>
            </a:pPr>
            <a:r>
              <a:rPr lang="en-US" sz="3200" noProof="1" smtClean="0">
                <a:solidFill>
                  <a:schemeClr val="tx1"/>
                </a:solidFill>
                <a:latin typeface="Gravur-CondensedBold" pitchFamily="2" charset="0"/>
              </a:rPr>
              <a:t>Guidelines/data </a:t>
            </a:r>
            <a:r>
              <a:rPr lang="en-US" sz="3200" noProof="1">
                <a:solidFill>
                  <a:schemeClr val="tx1"/>
                </a:solidFill>
                <a:latin typeface="Gravur-CondensedBold" pitchFamily="2" charset="0"/>
              </a:rPr>
              <a:t>collection and </a:t>
            </a:r>
            <a:r>
              <a:rPr lang="en-US" sz="3200" noProof="1" smtClean="0">
                <a:solidFill>
                  <a:schemeClr val="tx1"/>
                </a:solidFill>
                <a:latin typeface="Gravur-CondensedBold" pitchFamily="2" charset="0"/>
              </a:rPr>
              <a:t>analysis protocols</a:t>
            </a:r>
            <a:endParaRPr lang="en-US" sz="3200" noProof="1">
              <a:solidFill>
                <a:schemeClr val="tx1"/>
              </a:solidFill>
              <a:latin typeface="Gravur-CondensedBold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641800" y="16342642"/>
            <a:ext cx="4495800" cy="407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600" b="1" noProof="1" smtClean="0">
                <a:solidFill>
                  <a:schemeClr val="tx1"/>
                </a:solidFill>
                <a:latin typeface="Gravur-CondensedBold" pitchFamily="2" charset="0"/>
              </a:rPr>
              <a:t>Requirements</a:t>
            </a:r>
            <a:r>
              <a:rPr lang="en-US" sz="3600" noProof="1" smtClean="0">
                <a:solidFill>
                  <a:schemeClr val="tx1"/>
                </a:solidFill>
                <a:latin typeface="Gravur-CondensedBold" pitchFamily="2" charset="0"/>
              </a:rPr>
              <a:t>:</a:t>
            </a:r>
            <a:endParaRPr lang="en-US" sz="3600" noProof="1">
              <a:solidFill>
                <a:schemeClr val="tx1"/>
              </a:solidFill>
              <a:latin typeface="Gravur-CondensedBold" pitchFamily="2" charset="0"/>
            </a:endParaRPr>
          </a:p>
          <a:p>
            <a:pPr marL="409575" indent="-409575">
              <a:buFont typeface="Arial" pitchFamily="34" charset="0"/>
              <a:buChar char="•"/>
              <a:defRPr/>
            </a:pPr>
            <a:r>
              <a:rPr lang="en-US" sz="3200" noProof="1" smtClean="0">
                <a:solidFill>
                  <a:schemeClr val="tx1"/>
                </a:solidFill>
                <a:latin typeface="Gravur-CondensedBold" pitchFamily="2" charset="0"/>
              </a:rPr>
              <a:t>Collective action protocols</a:t>
            </a:r>
          </a:p>
          <a:p>
            <a:pPr marL="409575" indent="-409575">
              <a:buFont typeface="Arial" pitchFamily="34" charset="0"/>
              <a:buChar char="•"/>
              <a:defRPr/>
            </a:pPr>
            <a:r>
              <a:rPr lang="en-US" sz="3200" noProof="1" smtClean="0">
                <a:solidFill>
                  <a:schemeClr val="tx1"/>
                </a:solidFill>
                <a:latin typeface="Gravur-CondensedBold" pitchFamily="2" charset="0"/>
              </a:rPr>
              <a:t>Data sharing protocols (Data Network)</a:t>
            </a:r>
            <a:endParaRPr lang="en-US" sz="3200" noProof="1">
              <a:solidFill>
                <a:schemeClr val="tx1"/>
              </a:solidFill>
              <a:latin typeface="Gravur-CondensedBold" pitchFamily="2" charset="0"/>
            </a:endParaRPr>
          </a:p>
          <a:p>
            <a:pPr marL="409575" indent="-409575">
              <a:buFont typeface="Arial" pitchFamily="34" charset="0"/>
              <a:buChar char="•"/>
              <a:defRPr/>
            </a:pPr>
            <a:r>
              <a:rPr lang="en-US" sz="3200" noProof="1" smtClean="0">
                <a:solidFill>
                  <a:schemeClr val="tx1"/>
                </a:solidFill>
                <a:latin typeface="Gravur-CondensedBold" pitchFamily="2" charset="0"/>
              </a:rPr>
              <a:t>Database management protocols</a:t>
            </a:r>
          </a:p>
          <a:p>
            <a:pPr marL="409575" indent="-409575">
              <a:buFont typeface="Arial" pitchFamily="34" charset="0"/>
              <a:buChar char="•"/>
              <a:defRPr/>
            </a:pPr>
            <a:r>
              <a:rPr lang="en-US" sz="3200" noProof="1">
                <a:solidFill>
                  <a:schemeClr val="tx1"/>
                </a:solidFill>
                <a:latin typeface="Gravur-CondensedBold" pitchFamily="2" charset="0"/>
              </a:rPr>
              <a:t>Accountability</a:t>
            </a:r>
          </a:p>
          <a:p>
            <a:pPr marL="409575" indent="-409575">
              <a:buFont typeface="Arial" pitchFamily="34" charset="0"/>
              <a:buChar char="•"/>
              <a:defRPr/>
            </a:pPr>
            <a:endParaRPr lang="en-US" sz="3600" noProof="1">
              <a:solidFill>
                <a:schemeClr val="tx1"/>
              </a:solidFill>
              <a:latin typeface="Gravur-CondensedBold" pitchFamily="2" charset="0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14928851" y="27217955"/>
            <a:ext cx="14003335" cy="3414445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4000" b="1" noProof="1" smtClean="0">
              <a:latin typeface="Gravur-Condensed" pitchFamily="2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b="1" noProof="1" smtClean="0">
                <a:latin typeface="Gravur-Condensed" pitchFamily="2" charset="0"/>
              </a:rPr>
              <a:t>References</a:t>
            </a:r>
            <a:endParaRPr lang="en-US" sz="4000" b="1" noProof="1">
              <a:latin typeface="Gravur-Condensed" pitchFamily="2" charset="0"/>
            </a:endParaRPr>
          </a:p>
          <a:p>
            <a:pPr marL="850900" indent="-850900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noProof="1" smtClean="0">
                <a:latin typeface="Gravur-Condensed" pitchFamily="2" charset="0"/>
                <a:cs typeface="Arial" pitchFamily="34" charset="0"/>
              </a:rPr>
              <a:t>Hassenforder, E., Smajgl, A. and Wart, J. 2015. </a:t>
            </a:r>
            <a:r>
              <a:rPr lang="en-US" sz="3200" dirty="0">
                <a:latin typeface="Gravur-Condensed" pitchFamily="2" charset="0"/>
                <a:cs typeface="Arial" pitchFamily="34" charset="0"/>
              </a:rPr>
              <a:t>Towards understanding participatory processes: Framework, application and </a:t>
            </a:r>
            <a:r>
              <a:rPr lang="en-US" sz="3200" dirty="0" smtClean="0">
                <a:latin typeface="Gravur-Condensed" pitchFamily="2" charset="0"/>
                <a:cs typeface="Arial" pitchFamily="34" charset="0"/>
              </a:rPr>
              <a:t>results. Journal </a:t>
            </a:r>
            <a:r>
              <a:rPr lang="en-US" sz="3200" dirty="0">
                <a:latin typeface="Gravur-Condensed" pitchFamily="2" charset="0"/>
                <a:cs typeface="Arial" pitchFamily="34" charset="0"/>
              </a:rPr>
              <a:t>of Environmental </a:t>
            </a:r>
            <a:r>
              <a:rPr lang="en-US" sz="3200" dirty="0" smtClean="0">
                <a:latin typeface="Gravur-Condensed" pitchFamily="2" charset="0"/>
                <a:cs typeface="Arial" pitchFamily="34" charset="0"/>
              </a:rPr>
              <a:t>Management </a:t>
            </a:r>
            <a:r>
              <a:rPr lang="en-US" sz="3200" dirty="0">
                <a:latin typeface="Gravur-Condensed" pitchFamily="2" charset="0"/>
                <a:cs typeface="Arial" pitchFamily="34" charset="0"/>
              </a:rPr>
              <a:t>157 </a:t>
            </a:r>
            <a:r>
              <a:rPr lang="en-US" sz="3200" dirty="0" smtClean="0">
                <a:latin typeface="Gravur-Condensed" pitchFamily="2" charset="0"/>
                <a:cs typeface="Arial" pitchFamily="34" charset="0"/>
              </a:rPr>
              <a:t>(84-95)</a:t>
            </a:r>
            <a:endParaRPr lang="en-US" sz="3200" noProof="1">
              <a:latin typeface="Gravur-Condensed" pitchFamily="2" charset="0"/>
              <a:cs typeface="Arial" pitchFamily="34" charset="0"/>
            </a:endParaRPr>
          </a:p>
        </p:txBody>
      </p:sp>
      <p:sp>
        <p:nvSpPr>
          <p:cNvPr id="2065" name="Text Placeholder 2"/>
          <p:cNvSpPr txBox="1">
            <a:spLocks/>
          </p:cNvSpPr>
          <p:nvPr/>
        </p:nvSpPr>
        <p:spPr bwMode="auto">
          <a:xfrm>
            <a:off x="14928852" y="4860925"/>
            <a:ext cx="14003335" cy="22357030"/>
          </a:xfrm>
          <a:prstGeom prst="rect">
            <a:avLst/>
          </a:prstGeom>
          <a:solidFill>
            <a:srgbClr val="EEF0AC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algn="just">
              <a:spcAft>
                <a:spcPts val="600"/>
              </a:spcAft>
              <a:defRPr/>
            </a:pPr>
            <a:r>
              <a:rPr lang="en-US" sz="5400" b="1" noProof="1" smtClean="0">
                <a:latin typeface="Gravur-Condensed" pitchFamily="2" charset="0"/>
              </a:rPr>
              <a:t>Results and Discussion</a:t>
            </a:r>
          </a:p>
          <a:p>
            <a:pPr algn="just">
              <a:spcAft>
                <a:spcPts val="600"/>
              </a:spcAft>
              <a:defRPr/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charset="0"/>
            </a:endParaRPr>
          </a:p>
          <a:p>
            <a:pPr marL="2220913" indent="-2220913" algn="just">
              <a:spcBef>
                <a:spcPts val="4800"/>
              </a:spcBef>
              <a:spcAft>
                <a:spcPts val="0"/>
              </a:spcAft>
              <a:buSzPct val="150000"/>
              <a:defRPr/>
            </a:pPr>
            <a:r>
              <a:rPr lang="en-US" sz="3600" b="1" noProof="1" smtClean="0">
                <a:latin typeface="Gravur-Condensed" pitchFamily="2" charset="0"/>
                <a:cs typeface="Arial" pitchFamily="34" charset="0"/>
              </a:rPr>
              <a:t>Figure </a:t>
            </a:r>
            <a:r>
              <a:rPr lang="en-US" sz="3600" b="1" noProof="1" smtClean="0">
                <a:latin typeface="Gravur-Condensed" pitchFamily="2" charset="0"/>
                <a:cs typeface="Arial" pitchFamily="34" charset="0"/>
              </a:rPr>
              <a:t>1. Participatory Ecological Monitoring Scenario</a:t>
            </a: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endParaRPr lang="en-US" sz="3600" dirty="0" smtClean="0">
              <a:latin typeface="Gravur-Condensed" pitchFamily="2" charset="0"/>
              <a:cs typeface="Arial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Gravur-Condensed" panose="02000506020000020004" pitchFamily="2" charset="0"/>
              </a:rPr>
              <a:t>The key </a:t>
            </a:r>
            <a:r>
              <a:rPr lang="en-US" sz="3600" dirty="0" smtClean="0">
                <a:latin typeface="Gravur-Condensed" panose="02000506020000020004" pitchFamily="2" charset="0"/>
              </a:rPr>
              <a:t>lessons </a:t>
            </a:r>
            <a:r>
              <a:rPr lang="en-US" sz="3600" dirty="0">
                <a:latin typeface="Gravur-Condensed" panose="02000506020000020004" pitchFamily="2" charset="0"/>
              </a:rPr>
              <a:t>to be drawn from this initiative </a:t>
            </a:r>
            <a:r>
              <a:rPr lang="en-US" sz="3600" dirty="0" smtClean="0">
                <a:latin typeface="Gravur-Condensed" panose="02000506020000020004" pitchFamily="2" charset="0"/>
              </a:rPr>
              <a:t>are </a:t>
            </a:r>
            <a:r>
              <a:rPr lang="en-US" sz="3600" dirty="0">
                <a:latin typeface="Gravur-Condensed" panose="02000506020000020004" pitchFamily="2" charset="0"/>
              </a:rPr>
              <a:t>the need for </a:t>
            </a:r>
            <a:r>
              <a:rPr lang="id-ID" sz="3600" dirty="0" smtClean="0">
                <a:latin typeface="Gravur-Condensed" panose="02000506020000020004" pitchFamily="2" charset="0"/>
              </a:rPr>
              <a:t>raised </a:t>
            </a:r>
            <a:r>
              <a:rPr lang="en-US" sz="3600" dirty="0">
                <a:latin typeface="Gravur-Condensed" panose="02000506020000020004" pitchFamily="2" charset="0"/>
              </a:rPr>
              <a:t>awareness </a:t>
            </a:r>
            <a:r>
              <a:rPr lang="en-US" sz="3600" dirty="0" smtClean="0">
                <a:latin typeface="Gravur-Condensed" panose="02000506020000020004" pitchFamily="2" charset="0"/>
              </a:rPr>
              <a:t>among </a:t>
            </a:r>
            <a:r>
              <a:rPr lang="id-ID" sz="3600" dirty="0">
                <a:latin typeface="Gravur-Condensed" panose="02000506020000020004" pitchFamily="2" charset="0"/>
              </a:rPr>
              <a:t>all </a:t>
            </a:r>
            <a:r>
              <a:rPr lang="en-US" sz="3600" dirty="0">
                <a:latin typeface="Gravur-Condensed" panose="02000506020000020004" pitchFamily="2" charset="0"/>
              </a:rPr>
              <a:t>stakeholders and </a:t>
            </a:r>
            <a:r>
              <a:rPr lang="en-US" sz="3600" dirty="0" smtClean="0">
                <a:latin typeface="Gravur-Condensed" panose="02000506020000020004" pitchFamily="2" charset="0"/>
              </a:rPr>
              <a:t>high levels </a:t>
            </a:r>
            <a:r>
              <a:rPr lang="en-US" sz="3600" dirty="0">
                <a:latin typeface="Gravur-Condensed" panose="02000506020000020004" pitchFamily="2" charset="0"/>
              </a:rPr>
              <a:t>of participation in the design of PEM</a:t>
            </a:r>
            <a:r>
              <a:rPr lang="en-US" sz="3600" dirty="0" smtClean="0">
                <a:latin typeface="Gravur-Condensed" panose="02000506020000020004" pitchFamily="2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id-ID" sz="3600" dirty="0">
              <a:latin typeface="Gravur-Condensed" panose="02000506020000020004" pitchFamily="2" charset="0"/>
            </a:endParaRPr>
          </a:p>
          <a:p>
            <a:pPr algn="just"/>
            <a:r>
              <a:rPr lang="en-GB" sz="3600" dirty="0" smtClean="0">
                <a:latin typeface="Gravur-Condensed" panose="02000506020000020004" pitchFamily="2" charset="0"/>
              </a:rPr>
              <a:t>In its methodology, </a:t>
            </a:r>
            <a:r>
              <a:rPr lang="en-GB" sz="3600" dirty="0" err="1" smtClean="0">
                <a:latin typeface="Gravur-Condensed" panose="02000506020000020004" pitchFamily="2" charset="0"/>
              </a:rPr>
              <a:t>PEM</a:t>
            </a:r>
            <a:r>
              <a:rPr lang="en-GB" sz="3600" dirty="0" smtClean="0">
                <a:latin typeface="Gravur-Condensed" panose="02000506020000020004" pitchFamily="2" charset="0"/>
              </a:rPr>
              <a:t> involved at </a:t>
            </a:r>
            <a:r>
              <a:rPr lang="en-GB" sz="3600" dirty="0">
                <a:latin typeface="Gravur-Condensed" panose="02000506020000020004" pitchFamily="2" charset="0"/>
              </a:rPr>
              <a:t>least </a:t>
            </a:r>
            <a:r>
              <a:rPr lang="en-GB" sz="3600" dirty="0" smtClean="0">
                <a:latin typeface="Gravur-Condensed" panose="02000506020000020004" pitchFamily="2" charset="0"/>
              </a:rPr>
              <a:t>6 factors</a:t>
            </a:r>
            <a:r>
              <a:rPr lang="en-GB" sz="3600" dirty="0">
                <a:latin typeface="Gravur-Condensed" panose="02000506020000020004" pitchFamily="2" charset="0"/>
              </a:rPr>
              <a:t>: (1) </a:t>
            </a:r>
            <a:r>
              <a:rPr lang="en-GB" sz="3600" dirty="0" smtClean="0">
                <a:latin typeface="Gravur-Condensed" panose="02000506020000020004" pitchFamily="2" charset="0"/>
              </a:rPr>
              <a:t>improving participants’ </a:t>
            </a:r>
            <a:r>
              <a:rPr lang="en-GB" sz="3600" dirty="0">
                <a:latin typeface="Gravur-Condensed" panose="02000506020000020004" pitchFamily="2" charset="0"/>
              </a:rPr>
              <a:t>understanding</a:t>
            </a:r>
            <a:r>
              <a:rPr lang="id-ID" sz="3600" dirty="0">
                <a:latin typeface="Gravur-Condensed" panose="02000506020000020004" pitchFamily="2" charset="0"/>
              </a:rPr>
              <a:t> of the system</a:t>
            </a:r>
            <a:r>
              <a:rPr lang="en-GB" sz="3600" dirty="0">
                <a:latin typeface="Gravur-Condensed" panose="02000506020000020004" pitchFamily="2" charset="0"/>
              </a:rPr>
              <a:t>; (2) </a:t>
            </a:r>
            <a:r>
              <a:rPr lang="en-GB" sz="3600" dirty="0" smtClean="0">
                <a:latin typeface="Gravur-Condensed" panose="02000506020000020004" pitchFamily="2" charset="0"/>
              </a:rPr>
              <a:t>forestry offices in South </a:t>
            </a:r>
            <a:r>
              <a:rPr lang="en-GB" sz="3600" dirty="0">
                <a:latin typeface="Gravur-Condensed" panose="02000506020000020004" pitchFamily="2" charset="0"/>
              </a:rPr>
              <a:t>Sumatra </a:t>
            </a:r>
            <a:r>
              <a:rPr lang="en-GB" sz="3600" dirty="0" smtClean="0">
                <a:latin typeface="Gravur-Condensed" panose="02000506020000020004" pitchFamily="2" charset="0"/>
              </a:rPr>
              <a:t>initiating the </a:t>
            </a:r>
            <a:r>
              <a:rPr lang="en-GB" sz="3600" dirty="0">
                <a:latin typeface="Gravur-Condensed" panose="02000506020000020004" pitchFamily="2" charset="0"/>
              </a:rPr>
              <a:t>process; (3) </a:t>
            </a:r>
            <a:r>
              <a:rPr lang="en-GB" sz="3600" dirty="0" smtClean="0">
                <a:latin typeface="Gravur-Condensed" panose="02000506020000020004" pitchFamily="2" charset="0"/>
              </a:rPr>
              <a:t>a </a:t>
            </a:r>
            <a:r>
              <a:rPr lang="en-GB" sz="3600" dirty="0">
                <a:latin typeface="Gravur-Condensed" panose="02000506020000020004" pitchFamily="2" charset="0"/>
              </a:rPr>
              <a:t>team </a:t>
            </a:r>
            <a:r>
              <a:rPr lang="en-GB" sz="3600" dirty="0" smtClean="0">
                <a:latin typeface="Gravur-Condensed" panose="02000506020000020004" pitchFamily="2" charset="0"/>
              </a:rPr>
              <a:t>comprising key </a:t>
            </a:r>
            <a:r>
              <a:rPr lang="en-GB" sz="3600" dirty="0">
                <a:latin typeface="Gravur-Condensed" panose="02000506020000020004" pitchFamily="2" charset="0"/>
              </a:rPr>
              <a:t>stakeholders; (4) </a:t>
            </a:r>
            <a:r>
              <a:rPr lang="en-GB" sz="3600" dirty="0" smtClean="0">
                <a:latin typeface="Gravur-Condensed" panose="02000506020000020004" pitchFamily="2" charset="0"/>
              </a:rPr>
              <a:t>participation </a:t>
            </a:r>
            <a:r>
              <a:rPr lang="en-GB" sz="3600" dirty="0">
                <a:latin typeface="Gravur-Condensed" panose="02000506020000020004" pitchFamily="2" charset="0"/>
              </a:rPr>
              <a:t>retention </a:t>
            </a:r>
            <a:r>
              <a:rPr lang="en-GB" sz="3600" dirty="0" smtClean="0">
                <a:latin typeface="Gravur-Condensed" panose="02000506020000020004" pitchFamily="2" charset="0"/>
              </a:rPr>
              <a:t>of </a:t>
            </a:r>
            <a:r>
              <a:rPr lang="en-GB" sz="3600" dirty="0">
                <a:latin typeface="Gravur-Condensed" panose="02000506020000020004" pitchFamily="2" charset="0"/>
              </a:rPr>
              <a:t>about 50–80% </a:t>
            </a:r>
            <a:r>
              <a:rPr lang="en-GB" sz="3600" dirty="0" smtClean="0">
                <a:latin typeface="Gravur-Condensed" panose="02000506020000020004" pitchFamily="2" charset="0"/>
              </a:rPr>
              <a:t>for </a:t>
            </a:r>
            <a:r>
              <a:rPr lang="id-ID" sz="3600" dirty="0">
                <a:latin typeface="Gravur-Condensed" panose="02000506020000020004" pitchFamily="2" charset="0"/>
              </a:rPr>
              <a:t>those </a:t>
            </a:r>
            <a:r>
              <a:rPr lang="en-GB" sz="3600" dirty="0">
                <a:latin typeface="Gravur-Condensed" panose="02000506020000020004" pitchFamily="2" charset="0"/>
              </a:rPr>
              <a:t>participants</a:t>
            </a:r>
            <a:r>
              <a:rPr lang="id-ID" sz="3600" dirty="0">
                <a:latin typeface="Gravur-Condensed" panose="02000506020000020004" pitchFamily="2" charset="0"/>
              </a:rPr>
              <a:t> </a:t>
            </a:r>
            <a:r>
              <a:rPr lang="en-US" sz="3600" dirty="0" smtClean="0">
                <a:latin typeface="Gravur-Condensed" panose="02000506020000020004" pitchFamily="2" charset="0"/>
              </a:rPr>
              <a:t>attending </a:t>
            </a:r>
            <a:r>
              <a:rPr lang="en-GB" sz="3600" dirty="0" smtClean="0">
                <a:latin typeface="Gravur-Condensed" panose="02000506020000020004" pitchFamily="2" charset="0"/>
              </a:rPr>
              <a:t>the </a:t>
            </a:r>
            <a:r>
              <a:rPr lang="en-GB" sz="3600" dirty="0">
                <a:latin typeface="Gravur-Condensed" panose="02000506020000020004" pitchFamily="2" charset="0"/>
              </a:rPr>
              <a:t>whole process; (5) </a:t>
            </a:r>
            <a:r>
              <a:rPr lang="id-ID" sz="3600" dirty="0" smtClean="0">
                <a:latin typeface="Gravur-Condensed" panose="02000506020000020004" pitchFamily="2" charset="0"/>
              </a:rPr>
              <a:t>a </a:t>
            </a:r>
            <a:r>
              <a:rPr lang="en-GB" sz="3600" dirty="0">
                <a:latin typeface="Gravur-Condensed" panose="02000506020000020004" pitchFamily="2" charset="0"/>
              </a:rPr>
              <a:t>selection process </a:t>
            </a:r>
            <a:r>
              <a:rPr lang="en-US" sz="3600" dirty="0" smtClean="0">
                <a:latin typeface="Gravur-Condensed" panose="02000506020000020004" pitchFamily="2" charset="0"/>
              </a:rPr>
              <a:t>involving participants </a:t>
            </a:r>
            <a:r>
              <a:rPr lang="en-GB" sz="3600" dirty="0" smtClean="0">
                <a:latin typeface="Gravur-Condensed" panose="02000506020000020004" pitchFamily="2" charset="0"/>
              </a:rPr>
              <a:t>in </a:t>
            </a:r>
            <a:r>
              <a:rPr lang="en-GB" sz="3600" dirty="0">
                <a:latin typeface="Gravur-Condensed" panose="02000506020000020004" pitchFamily="2" charset="0"/>
              </a:rPr>
              <a:t>concept design, method selection, analysis of results, and communication of results; (6) participatory methods and tools </a:t>
            </a:r>
            <a:r>
              <a:rPr lang="en-GB" sz="3600" dirty="0" smtClean="0">
                <a:latin typeface="Gravur-Condensed" panose="02000506020000020004" pitchFamily="2" charset="0"/>
              </a:rPr>
              <a:t>being categorized either as </a:t>
            </a:r>
            <a:r>
              <a:rPr lang="en-GB" sz="3600" dirty="0">
                <a:latin typeface="Gravur-Condensed" panose="02000506020000020004" pitchFamily="2" charset="0"/>
              </a:rPr>
              <a:t>computerized models (remote sensing/geographic </a:t>
            </a:r>
            <a:r>
              <a:rPr lang="en-GB" sz="3600" dirty="0" smtClean="0">
                <a:latin typeface="Gravur-Condensed" panose="02000506020000020004" pitchFamily="2" charset="0"/>
              </a:rPr>
              <a:t>information </a:t>
            </a:r>
            <a:r>
              <a:rPr lang="en-US" sz="3600" dirty="0" smtClean="0">
                <a:latin typeface="Gravur-Condensed" pitchFamily="2" charset="0"/>
                <a:cs typeface="Arial" charset="0"/>
              </a:rPr>
              <a:t>systems</a:t>
            </a:r>
            <a:r>
              <a:rPr lang="en-US" sz="3600" dirty="0">
                <a:latin typeface="Gravur-Condensed" pitchFamily="2" charset="0"/>
                <a:cs typeface="Arial" charset="0"/>
              </a:rPr>
              <a:t>, </a:t>
            </a:r>
            <a:r>
              <a:rPr lang="en-US" sz="3600" dirty="0" smtClean="0">
                <a:latin typeface="Gravur-Condensed" pitchFamily="2" charset="0"/>
                <a:cs typeface="Arial" charset="0"/>
              </a:rPr>
              <a:t>and modelling) or non–computerized models.</a:t>
            </a:r>
          </a:p>
          <a:p>
            <a:pPr algn="just">
              <a:spcAft>
                <a:spcPts val="600"/>
              </a:spcAft>
              <a:buSzPct val="150000"/>
              <a:defRPr/>
            </a:pPr>
            <a:r>
              <a:rPr lang="en-US" sz="3600" noProof="1" smtClean="0">
                <a:latin typeface="Gravur-Condensed" pitchFamily="2" charset="0"/>
                <a:cs typeface="Arial" charset="0"/>
              </a:rPr>
              <a:t>      </a:t>
            </a:r>
            <a:endParaRPr lang="en-US" sz="3600" noProof="1">
              <a:latin typeface="Gravur-Condensed" pitchFamily="2" charset="0"/>
              <a:cs typeface="Arial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charset="0"/>
            </a:endParaRPr>
          </a:p>
        </p:txBody>
      </p:sp>
      <p:sp>
        <p:nvSpPr>
          <p:cNvPr id="2078" name="Text Placeholder 55"/>
          <p:cNvSpPr txBox="1">
            <a:spLocks/>
          </p:cNvSpPr>
          <p:nvPr/>
        </p:nvSpPr>
        <p:spPr bwMode="auto">
          <a:xfrm>
            <a:off x="15468600" y="30861000"/>
            <a:ext cx="125730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44650" indent="-1644650"/>
            <a:r>
              <a:rPr lang="en-US" sz="3600" b="1" noProof="1" smtClean="0">
                <a:solidFill>
                  <a:schemeClr val="bg1"/>
                </a:solidFill>
                <a:latin typeface="Gravur-Condensed" pitchFamily="2" charset="0"/>
              </a:rPr>
              <a:t>Contact</a:t>
            </a:r>
            <a:r>
              <a:rPr lang="en-US" sz="3600" noProof="1" smtClean="0">
                <a:solidFill>
                  <a:schemeClr val="bg1"/>
                </a:solidFill>
                <a:latin typeface="Gravur-Condensed" pitchFamily="2" charset="0"/>
              </a:rPr>
              <a:t>:s</a:t>
            </a:r>
            <a:endParaRPr lang="en-US" sz="36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Berthold Haasler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Jl. Jenderal Sudirman KM 3,5 No. 2837 PO BOX </a:t>
            </a: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1229, Palembang, </a:t>
            </a: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Sumatera </a:t>
            </a: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Selatan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Mobile: +62 811 847 6728. Email: berthold.haasler@giz.de</a:t>
            </a: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sp>
        <p:nvSpPr>
          <p:cNvPr id="2079" name="Text Placeholder 55"/>
          <p:cNvSpPr txBox="1">
            <a:spLocks/>
          </p:cNvSpPr>
          <p:nvPr/>
        </p:nvSpPr>
        <p:spPr bwMode="auto">
          <a:xfrm>
            <a:off x="538163" y="30994350"/>
            <a:ext cx="14016037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44650" indent="-1644650"/>
            <a:r>
              <a:rPr lang="en-US" sz="3600" b="1" noProof="1" smtClean="0">
                <a:latin typeface="Gravur-Condensed" pitchFamily="2" charset="0"/>
              </a:rPr>
              <a:t>BIODIVERSITY AND CLIMATE CHANGE PROJECT (BIOCLIME)</a:t>
            </a:r>
            <a:endParaRPr lang="en-US" sz="3600" noProof="1"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>
                <a:latin typeface="Gravur-Condensed" pitchFamily="2" charset="0"/>
              </a:rPr>
              <a:t>Jl. Jenderal Sudirman KM </a:t>
            </a:r>
            <a:r>
              <a:rPr lang="en-US" sz="2800" noProof="1" smtClean="0">
                <a:latin typeface="Gravur-Condensed" pitchFamily="2" charset="0"/>
              </a:rPr>
              <a:t>3,5 </a:t>
            </a:r>
            <a:r>
              <a:rPr lang="en-US" sz="2800" noProof="1">
                <a:latin typeface="Gravur-Condensed" pitchFamily="2" charset="0"/>
              </a:rPr>
              <a:t>No. 2837 PO BOX </a:t>
            </a:r>
            <a:r>
              <a:rPr lang="en-US" sz="2800" noProof="1" smtClean="0">
                <a:latin typeface="Gravur-Condensed" pitchFamily="2" charset="0"/>
              </a:rPr>
              <a:t>1229, Palembang, </a:t>
            </a:r>
            <a:r>
              <a:rPr lang="en-US" sz="2800" noProof="1">
                <a:latin typeface="Gravur-Condensed" pitchFamily="2" charset="0"/>
              </a:rPr>
              <a:t>Sumatera Selatan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>
                <a:latin typeface="Gravur-Condensed" pitchFamily="2" charset="0"/>
              </a:rPr>
              <a:t>Website: </a:t>
            </a:r>
            <a:r>
              <a:rPr lang="en-US" sz="2800" noProof="1">
                <a:latin typeface="Gravur-Condensed" pitchFamily="2" charset="0"/>
                <a:hlinkClick r:id="rId4"/>
              </a:rPr>
              <a:t>http://</a:t>
            </a:r>
            <a:r>
              <a:rPr lang="en-US" sz="2800" noProof="1" smtClean="0">
                <a:latin typeface="Gravur-Condensed" pitchFamily="2" charset="0"/>
                <a:hlinkClick r:id="rId4"/>
              </a:rPr>
              <a:t>www.bioclime.org</a:t>
            </a:r>
            <a:r>
              <a:rPr lang="en-US" sz="2800" noProof="1" smtClean="0">
                <a:latin typeface="Gravur-Condensed" pitchFamily="2" charset="0"/>
              </a:rPr>
              <a:t>; Email: </a:t>
            </a:r>
            <a:r>
              <a:rPr lang="en-US" sz="2800" noProof="1" smtClean="0">
                <a:latin typeface="Gravur-Condensed" pitchFamily="2" charset="0"/>
                <a:hlinkClick r:id="rId5"/>
              </a:rPr>
              <a:t>bioclime@giz.de</a:t>
            </a:r>
            <a:r>
              <a:rPr lang="en-US" sz="2800" noProof="1" smtClean="0">
                <a:latin typeface="Gravur-Condensed" pitchFamily="2" charset="0"/>
              </a:rPr>
              <a:t> 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latin typeface="Gravur-Condensed" pitchFamily="2" charset="0"/>
              </a:rPr>
              <a:t>Telpon/Facsimile</a:t>
            </a:r>
            <a:r>
              <a:rPr lang="en-US" sz="2800" noProof="1">
                <a:latin typeface="Gravur-Condensed" pitchFamily="2" charset="0"/>
              </a:rPr>
              <a:t>: +</a:t>
            </a:r>
            <a:r>
              <a:rPr lang="en-US" sz="2800" noProof="1" smtClean="0">
                <a:latin typeface="Gravur-Condensed" pitchFamily="2" charset="0"/>
              </a:rPr>
              <a:t>62 711 353 176 </a:t>
            </a:r>
            <a:endParaRPr lang="en-US" sz="2800" noProof="1">
              <a:latin typeface="Gravur-Condense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789" y="1328737"/>
            <a:ext cx="2081011" cy="2100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50750"/>
            <a:ext cx="3170463" cy="1886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531412"/>
            <a:ext cx="2133599" cy="1745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60" y="1481484"/>
            <a:ext cx="1460540" cy="1871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57" y="17649846"/>
            <a:ext cx="9325995" cy="10467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320" y="6172200"/>
            <a:ext cx="13120900" cy="92884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r="22923"/>
          <a:stretch/>
        </p:blipFill>
        <p:spPr>
          <a:xfrm>
            <a:off x="34763243" y="5153022"/>
            <a:ext cx="4259179" cy="3779839"/>
          </a:xfrm>
          <a:prstGeom prst="rect">
            <a:avLst/>
          </a:prstGeom>
        </p:spPr>
      </p:pic>
      <p:sp>
        <p:nvSpPr>
          <p:cNvPr id="30" name="Text Placeholder 55"/>
          <p:cNvSpPr txBox="1">
            <a:spLocks/>
          </p:cNvSpPr>
          <p:nvPr/>
        </p:nvSpPr>
        <p:spPr bwMode="auto">
          <a:xfrm>
            <a:off x="28117800" y="30861000"/>
            <a:ext cx="5105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44650" indent="-1644650"/>
            <a:endParaRPr lang="en-US" sz="36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Mohammad Sidiq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Mobile: +62 811 712 9654. 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Email: mohammad.sidiq@giz.de</a:t>
            </a: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sp>
        <p:nvSpPr>
          <p:cNvPr id="31" name="Text Placeholder 55"/>
          <p:cNvSpPr txBox="1">
            <a:spLocks/>
          </p:cNvSpPr>
          <p:nvPr/>
        </p:nvSpPr>
        <p:spPr bwMode="auto">
          <a:xfrm>
            <a:off x="33375600" y="30841181"/>
            <a:ext cx="5105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44650" indent="-1644650"/>
            <a:endParaRPr lang="en-US" sz="36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Hendi Sumantri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Mobile: +62 811 719 1976. 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Email: hendi.sumantri@giz.de</a:t>
            </a: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231" y="5153021"/>
            <a:ext cx="5271064" cy="3762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" r="6225"/>
          <a:stretch/>
        </p:blipFill>
        <p:spPr>
          <a:xfrm>
            <a:off x="39018413" y="5153021"/>
            <a:ext cx="4267200" cy="377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590</Words>
  <Application>Microsoft Office PowerPoint</Application>
  <PresentationFormat>Custom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Gravur-Condensed</vt:lpstr>
      <vt:lpstr>Gravur-CondensedBold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Axioo</dc:creator>
  <cp:lastModifiedBy>Mohammad Sidiq</cp:lastModifiedBy>
  <cp:revision>202</cp:revision>
  <dcterms:created xsi:type="dcterms:W3CDTF">2011-06-27T03:17:43Z</dcterms:created>
  <dcterms:modified xsi:type="dcterms:W3CDTF">2015-10-20T05:41:48Z</dcterms:modified>
</cp:coreProperties>
</file>